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4" r:id="rId2"/>
    <p:sldId id="276" r:id="rId3"/>
    <p:sldId id="315" r:id="rId4"/>
    <p:sldId id="316" r:id="rId5"/>
    <p:sldId id="317" r:id="rId6"/>
    <p:sldId id="265" r:id="rId7"/>
    <p:sldId id="263" r:id="rId8"/>
    <p:sldId id="262" r:id="rId9"/>
    <p:sldId id="268" r:id="rId10"/>
    <p:sldId id="318" r:id="rId11"/>
    <p:sldId id="271" r:id="rId12"/>
    <p:sldId id="308" r:id="rId13"/>
    <p:sldId id="307" r:id="rId14"/>
    <p:sldId id="319" r:id="rId15"/>
    <p:sldId id="306" r:id="rId16"/>
    <p:sldId id="299" r:id="rId17"/>
    <p:sldId id="294" r:id="rId18"/>
    <p:sldId id="296" r:id="rId19"/>
  </p:sldIdLst>
  <p:sldSz cx="12192000" cy="6858000"/>
  <p:notesSz cx="6805613" cy="99393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97" autoAdjust="0"/>
    <p:restoredTop sz="90828" autoAdjust="0"/>
  </p:normalViewPr>
  <p:slideViewPr>
    <p:cSldViewPr snapToGrid="0" showGuides="1">
      <p:cViewPr varScale="1">
        <p:scale>
          <a:sx n="65" d="100"/>
          <a:sy n="65" d="100"/>
        </p:scale>
        <p:origin x="1040" y="6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006D8509-9406-4C9C-A2EB-C56E85B55B82}" type="datetimeFigureOut">
              <a:rPr lang="da-DK" smtClean="0"/>
              <a:t>06-11-2017</a:t>
            </a:fld>
            <a:endParaRPr lang="da-DK"/>
          </a:p>
        </p:txBody>
      </p:sp>
      <p:sp>
        <p:nvSpPr>
          <p:cNvPr id="4" name="Pladsholder til slidebillede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A8B32E1B-BCD5-4F65-B764-D6A0865D9E8C}" type="slidenum">
              <a:rPr lang="da-DK" smtClean="0"/>
              <a:t>‹nr.›</a:t>
            </a:fld>
            <a:endParaRPr lang="da-DK"/>
          </a:p>
        </p:txBody>
      </p:sp>
    </p:spTree>
    <p:extLst>
      <p:ext uri="{BB962C8B-B14F-4D97-AF65-F5344CB8AC3E}">
        <p14:creationId xmlns:p14="http://schemas.microsoft.com/office/powerpoint/2010/main" val="184458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1</a:t>
            </a:fld>
            <a:endParaRPr lang="da-DK"/>
          </a:p>
        </p:txBody>
      </p:sp>
    </p:spTree>
    <p:extLst>
      <p:ext uri="{BB962C8B-B14F-4D97-AF65-F5344CB8AC3E}">
        <p14:creationId xmlns:p14="http://schemas.microsoft.com/office/powerpoint/2010/main" val="1131616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Billedkort – huse – Nyt Odense værksted</a:t>
            </a:r>
          </a:p>
        </p:txBody>
      </p:sp>
      <p:sp>
        <p:nvSpPr>
          <p:cNvPr id="4" name="Pladsholder til slidenummer 3"/>
          <p:cNvSpPr>
            <a:spLocks noGrp="1"/>
          </p:cNvSpPr>
          <p:nvPr>
            <p:ph type="sldNum" sz="quarter" idx="10"/>
          </p:nvPr>
        </p:nvSpPr>
        <p:spPr/>
        <p:txBody>
          <a:bodyPr/>
          <a:lstStyle/>
          <a:p>
            <a:fld id="{A8B32E1B-BCD5-4F65-B764-D6A0865D9E8C}" type="slidenum">
              <a:rPr lang="da-DK" smtClean="0"/>
              <a:t>10</a:t>
            </a:fld>
            <a:endParaRPr lang="da-DK"/>
          </a:p>
        </p:txBody>
      </p:sp>
    </p:spTree>
    <p:extLst>
      <p:ext uri="{BB962C8B-B14F-4D97-AF65-F5344CB8AC3E}">
        <p14:creationId xmlns:p14="http://schemas.microsoft.com/office/powerpoint/2010/main" val="1383538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none" baseline="0" dirty="0"/>
              <a:t>Datamaterialet præsenteres for arkitekten. </a:t>
            </a:r>
          </a:p>
        </p:txBody>
      </p:sp>
      <p:sp>
        <p:nvSpPr>
          <p:cNvPr id="4" name="Pladsholder til slidenummer 3"/>
          <p:cNvSpPr>
            <a:spLocks noGrp="1"/>
          </p:cNvSpPr>
          <p:nvPr>
            <p:ph type="sldNum" sz="quarter" idx="10"/>
          </p:nvPr>
        </p:nvSpPr>
        <p:spPr/>
        <p:txBody>
          <a:bodyPr/>
          <a:lstStyle/>
          <a:p>
            <a:fld id="{A8B32E1B-BCD5-4F65-B764-D6A0865D9E8C}" type="slidenum">
              <a:rPr lang="da-DK" smtClean="0"/>
              <a:t>11</a:t>
            </a:fld>
            <a:endParaRPr lang="da-DK"/>
          </a:p>
        </p:txBody>
      </p:sp>
    </p:spTree>
    <p:extLst>
      <p:ext uri="{BB962C8B-B14F-4D97-AF65-F5344CB8AC3E}">
        <p14:creationId xmlns:p14="http://schemas.microsoft.com/office/powerpoint/2010/main" val="229477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Produktion af film</a:t>
            </a:r>
          </a:p>
        </p:txBody>
      </p:sp>
      <p:sp>
        <p:nvSpPr>
          <p:cNvPr id="4" name="Pladsholder til slidenummer 3"/>
          <p:cNvSpPr>
            <a:spLocks noGrp="1"/>
          </p:cNvSpPr>
          <p:nvPr>
            <p:ph type="sldNum" sz="quarter" idx="10"/>
          </p:nvPr>
        </p:nvSpPr>
        <p:spPr/>
        <p:txBody>
          <a:bodyPr/>
          <a:lstStyle/>
          <a:p>
            <a:fld id="{A8B32E1B-BCD5-4F65-B764-D6A0865D9E8C}" type="slidenum">
              <a:rPr lang="da-DK" smtClean="0"/>
              <a:t>12</a:t>
            </a:fld>
            <a:endParaRPr lang="da-DK"/>
          </a:p>
        </p:txBody>
      </p:sp>
    </p:spTree>
    <p:extLst>
      <p:ext uri="{BB962C8B-B14F-4D97-AF65-F5344CB8AC3E}">
        <p14:creationId xmlns:p14="http://schemas.microsoft.com/office/powerpoint/2010/main" val="366965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p:txBody>
      </p:sp>
      <p:sp>
        <p:nvSpPr>
          <p:cNvPr id="4" name="Pladsholder til slidenummer 3"/>
          <p:cNvSpPr>
            <a:spLocks noGrp="1"/>
          </p:cNvSpPr>
          <p:nvPr>
            <p:ph type="sldNum" sz="quarter" idx="10"/>
          </p:nvPr>
        </p:nvSpPr>
        <p:spPr/>
        <p:txBody>
          <a:bodyPr/>
          <a:lstStyle/>
          <a:p>
            <a:fld id="{A8B32E1B-BCD5-4F65-B764-D6A0865D9E8C}" type="slidenum">
              <a:rPr lang="da-DK" smtClean="0"/>
              <a:t>13</a:t>
            </a:fld>
            <a:endParaRPr lang="da-DK"/>
          </a:p>
        </p:txBody>
      </p:sp>
    </p:spTree>
    <p:extLst>
      <p:ext uri="{BB962C8B-B14F-4D97-AF65-F5344CB8AC3E}">
        <p14:creationId xmlns:p14="http://schemas.microsoft.com/office/powerpoint/2010/main" val="247301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p:txBody>
      </p:sp>
      <p:sp>
        <p:nvSpPr>
          <p:cNvPr id="4" name="Pladsholder til slidenummer 3"/>
          <p:cNvSpPr>
            <a:spLocks noGrp="1"/>
          </p:cNvSpPr>
          <p:nvPr>
            <p:ph type="sldNum" sz="quarter" idx="10"/>
          </p:nvPr>
        </p:nvSpPr>
        <p:spPr/>
        <p:txBody>
          <a:bodyPr/>
          <a:lstStyle/>
          <a:p>
            <a:fld id="{A8B32E1B-BCD5-4F65-B764-D6A0865D9E8C}" type="slidenum">
              <a:rPr lang="da-DK" smtClean="0"/>
              <a:t>14</a:t>
            </a:fld>
            <a:endParaRPr lang="da-DK"/>
          </a:p>
        </p:txBody>
      </p:sp>
    </p:spTree>
    <p:extLst>
      <p:ext uri="{BB962C8B-B14F-4D97-AF65-F5344CB8AC3E}">
        <p14:creationId xmlns:p14="http://schemas.microsoft.com/office/powerpoint/2010/main" val="113347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på visuel præsentation – perspektiv kort. </a:t>
            </a:r>
          </a:p>
        </p:txBody>
      </p:sp>
      <p:sp>
        <p:nvSpPr>
          <p:cNvPr id="4" name="Pladsholder til slidenummer 3"/>
          <p:cNvSpPr>
            <a:spLocks noGrp="1"/>
          </p:cNvSpPr>
          <p:nvPr>
            <p:ph type="sldNum" sz="quarter" idx="10"/>
          </p:nvPr>
        </p:nvSpPr>
        <p:spPr/>
        <p:txBody>
          <a:bodyPr/>
          <a:lstStyle/>
          <a:p>
            <a:fld id="{A8B32E1B-BCD5-4F65-B764-D6A0865D9E8C}" type="slidenum">
              <a:rPr lang="da-DK" smtClean="0"/>
              <a:t>15</a:t>
            </a:fld>
            <a:endParaRPr lang="da-DK"/>
          </a:p>
        </p:txBody>
      </p:sp>
    </p:spTree>
    <p:extLst>
      <p:ext uri="{BB962C8B-B14F-4D97-AF65-F5344CB8AC3E}">
        <p14:creationId xmlns:p14="http://schemas.microsoft.com/office/powerpoint/2010/main" val="1459984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Fra idé til 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Om de domæner, hvor borgerne har indflydelse. </a:t>
            </a:r>
            <a:endParaRPr lang="da-DK" b="0" dirty="0"/>
          </a:p>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16</a:t>
            </a:fld>
            <a:endParaRPr lang="da-DK"/>
          </a:p>
        </p:txBody>
      </p:sp>
    </p:spTree>
    <p:extLst>
      <p:ext uri="{BB962C8B-B14F-4D97-AF65-F5344CB8AC3E}">
        <p14:creationId xmlns:p14="http://schemas.microsoft.com/office/powerpoint/2010/main" val="505918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u="none" kern="1200" dirty="0">
                <a:solidFill>
                  <a:schemeClr val="tx1"/>
                </a:solidFill>
                <a:effectLst/>
                <a:latin typeface="+mn-lt"/>
                <a:ea typeface="+mn-ea"/>
                <a:cs typeface="+mn-cs"/>
              </a:rPr>
              <a:t>Eksempler på konkrete idéer inden for ARBEJDE: ”Mere personalestøtte i løbet af arbejdsdagen:</a:t>
            </a:r>
          </a:p>
          <a:p>
            <a:r>
              <a:rPr lang="da-DK" sz="1200" kern="1200" dirty="0">
                <a:solidFill>
                  <a:schemeClr val="tx1"/>
                </a:solidFill>
                <a:effectLst/>
                <a:latin typeface="+mn-lt"/>
                <a:ea typeface="+mn-ea"/>
                <a:cs typeface="+mn-cs"/>
              </a:rPr>
              <a:t>Eks. ”Hjælp til at løse konflikter”, ”Hjælp til at lære nyt”, ”Flere jobkonsulenter”,</a:t>
            </a:r>
            <a:r>
              <a:rPr lang="da-DK" sz="1200" kern="1200" baseline="0" dirty="0">
                <a:solidFill>
                  <a:schemeClr val="tx1"/>
                </a:solidFill>
                <a:effectLst/>
                <a:latin typeface="+mn-lt"/>
                <a:ea typeface="+mn-ea"/>
                <a:cs typeface="+mn-cs"/>
              </a:rPr>
              <a:t> ”meningsfulde opgaver”, ”Føle sig nyttig”.</a:t>
            </a:r>
            <a:r>
              <a:rPr lang="da-DK" sz="1200" kern="1200" dirty="0">
                <a:solidFill>
                  <a:schemeClr val="tx1"/>
                </a:solidFill>
                <a:effectLst/>
                <a:latin typeface="+mn-lt"/>
                <a:ea typeface="+mn-ea"/>
                <a:cs typeface="+mn-cs"/>
              </a:rPr>
              <a:t> </a:t>
            </a:r>
          </a:p>
          <a:p>
            <a:endParaRPr lang="da-DK" sz="1200" b="1"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u="none" strike="noStrike"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A8B32E1B-BCD5-4F65-B764-D6A0865D9E8C}" type="slidenum">
              <a:rPr lang="da-DK" smtClean="0"/>
              <a:t>17</a:t>
            </a:fld>
            <a:endParaRPr lang="da-DK"/>
          </a:p>
        </p:txBody>
      </p:sp>
    </p:spTree>
    <p:extLst>
      <p:ext uri="{BB962C8B-B14F-4D97-AF65-F5344CB8AC3E}">
        <p14:creationId xmlns:p14="http://schemas.microsoft.com/office/powerpoint/2010/main" val="2889634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Eksempler på konkrete idéer inden for HJEMMELIV:</a:t>
            </a:r>
            <a:endParaRPr lang="da-DK" sz="1200" kern="1200" dirty="0">
              <a:solidFill>
                <a:schemeClr val="tx1"/>
              </a:solidFill>
              <a:effectLst/>
              <a:latin typeface="+mn-lt"/>
              <a:ea typeface="+mn-ea"/>
              <a:cs typeface="+mn-cs"/>
            </a:endParaRPr>
          </a:p>
          <a:p>
            <a:r>
              <a:rPr lang="da-DK" sz="1200" u="sng" kern="1200" dirty="0">
                <a:solidFill>
                  <a:schemeClr val="tx1"/>
                </a:solidFill>
                <a:effectLst/>
                <a:latin typeface="+mn-lt"/>
                <a:ea typeface="+mn-ea"/>
                <a:cs typeface="+mn-cs"/>
              </a:rPr>
              <a:t>”Støtte i hverdagslivet/mere tæt tid med personalet </a:t>
            </a:r>
          </a:p>
          <a:p>
            <a:r>
              <a:rPr lang="da-DK" sz="1200" kern="1200" dirty="0">
                <a:solidFill>
                  <a:schemeClr val="tx1"/>
                </a:solidFill>
                <a:effectLst/>
                <a:latin typeface="+mn-lt"/>
                <a:ea typeface="+mn-ea"/>
                <a:cs typeface="+mn-cs"/>
              </a:rPr>
              <a:t>Eks:</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”Guidning i hverdagen, udvikle sig, gøre tingene selv. Tage bus, komme op om morgenen, hjælp</a:t>
            </a:r>
            <a:r>
              <a:rPr lang="da-DK" sz="1200" kern="1200" baseline="0" dirty="0">
                <a:solidFill>
                  <a:schemeClr val="tx1"/>
                </a:solidFill>
                <a:effectLst/>
                <a:latin typeface="+mn-lt"/>
                <a:ea typeface="+mn-ea"/>
                <a:cs typeface="+mn-cs"/>
              </a:rPr>
              <a:t> til </a:t>
            </a:r>
            <a:r>
              <a:rPr lang="da-DK" sz="1200" kern="1200" dirty="0">
                <a:solidFill>
                  <a:schemeClr val="tx1"/>
                </a:solidFill>
                <a:effectLst/>
                <a:latin typeface="+mn-lt"/>
                <a:ea typeface="+mn-ea"/>
                <a:cs typeface="+mn-cs"/>
              </a:rPr>
              <a:t>struktur. </a:t>
            </a:r>
          </a:p>
          <a:p>
            <a:r>
              <a:rPr lang="da-DK" sz="1200" kern="1200" dirty="0">
                <a:solidFill>
                  <a:schemeClr val="tx1"/>
                </a:solidFill>
                <a:effectLst/>
                <a:latin typeface="+mn-lt"/>
                <a:ea typeface="+mn-ea"/>
                <a:cs typeface="+mn-cs"/>
              </a:rPr>
              <a:t>”At kunne bo et sted hvor man kan øve sig”, ”Personalet</a:t>
            </a:r>
            <a:r>
              <a:rPr lang="da-DK" sz="1200" kern="1200" baseline="0" dirty="0">
                <a:solidFill>
                  <a:schemeClr val="tx1"/>
                </a:solidFill>
                <a:effectLst/>
                <a:latin typeface="+mn-lt"/>
                <a:ea typeface="+mn-ea"/>
                <a:cs typeface="+mn-cs"/>
              </a:rPr>
              <a:t> t</a:t>
            </a:r>
            <a:r>
              <a:rPr lang="da-DK" sz="1200" kern="1200" dirty="0">
                <a:solidFill>
                  <a:schemeClr val="tx1"/>
                </a:solidFill>
                <a:effectLst/>
                <a:latin typeface="+mn-lt"/>
                <a:ea typeface="+mn-ea"/>
                <a:cs typeface="+mn-cs"/>
              </a:rPr>
              <a:t>id til at snakke”, </a:t>
            </a:r>
          </a:p>
          <a:p>
            <a:r>
              <a:rPr lang="da-DK" sz="1200" u="none" strike="noStrike"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da-DK" sz="1200" u="sng" kern="1200" dirty="0">
                <a:solidFill>
                  <a:schemeClr val="tx1"/>
                </a:solidFill>
                <a:effectLst/>
                <a:latin typeface="+mn-lt"/>
                <a:ea typeface="+mn-ea"/>
                <a:cs typeface="+mn-cs"/>
              </a:rPr>
              <a:t>HJEMMELIV: TEMA: Aktiviteter i hverdagen (Hjemmeliv)</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”Ture ud af huset” ”Hjælp og støtte til at arrangere ferieture” og ”Flere ledsagertimer” </a:t>
            </a:r>
          </a:p>
          <a:p>
            <a:endParaRPr lang="da-DK" sz="1200" b="1" u="none" kern="1200" dirty="0">
              <a:solidFill>
                <a:schemeClr val="tx1"/>
              </a:solidFill>
              <a:effectLst/>
              <a:latin typeface="+mn-lt"/>
              <a:ea typeface="+mn-ea"/>
              <a:cs typeface="+mn-cs"/>
            </a:endParaRPr>
          </a:p>
          <a:p>
            <a:r>
              <a:rPr lang="da-DK" sz="1200" b="1" u="none" kern="1200" dirty="0">
                <a:solidFill>
                  <a:schemeClr val="tx1"/>
                </a:solidFill>
                <a:effectLst/>
                <a:latin typeface="+mn-lt"/>
                <a:ea typeface="+mn-ea"/>
                <a:cs typeface="+mn-cs"/>
              </a:rPr>
              <a:t>PLUS ”Gratis idéer”: Husdyrsbesøgsordning og telefonrådgivning</a:t>
            </a:r>
            <a:r>
              <a:rPr lang="da-DK" sz="1200" b="1" u="none" kern="1200" baseline="0" dirty="0">
                <a:solidFill>
                  <a:schemeClr val="tx1"/>
                </a:solidFill>
                <a:effectLst/>
                <a:latin typeface="+mn-lt"/>
                <a:ea typeface="+mn-ea"/>
                <a:cs typeface="+mn-cs"/>
              </a:rPr>
              <a:t> hvor udviklingshæmmede hjælper udviklingshæmmede</a:t>
            </a:r>
            <a:endParaRPr lang="da-DK" sz="1200" b="1" u="none" kern="1200" dirty="0">
              <a:solidFill>
                <a:schemeClr val="tx1"/>
              </a:solidFill>
              <a:effectLst/>
              <a:latin typeface="+mn-lt"/>
              <a:ea typeface="+mn-ea"/>
              <a:cs typeface="+mn-cs"/>
            </a:endParaRPr>
          </a:p>
          <a:p>
            <a:endParaRPr lang="da-DK" b="1" u="none" baseline="0" dirty="0"/>
          </a:p>
          <a:p>
            <a:endParaRPr lang="da-DK" baseline="0" dirty="0"/>
          </a:p>
          <a:p>
            <a:endParaRPr lang="da-DK" baseline="0" dirty="0"/>
          </a:p>
          <a:p>
            <a:endParaRPr lang="da-DK" b="0" dirty="0"/>
          </a:p>
        </p:txBody>
      </p:sp>
      <p:sp>
        <p:nvSpPr>
          <p:cNvPr id="4" name="Pladsholder til slidenummer 3"/>
          <p:cNvSpPr>
            <a:spLocks noGrp="1"/>
          </p:cNvSpPr>
          <p:nvPr>
            <p:ph type="sldNum" sz="quarter" idx="10"/>
          </p:nvPr>
        </p:nvSpPr>
        <p:spPr/>
        <p:txBody>
          <a:bodyPr/>
          <a:lstStyle/>
          <a:p>
            <a:fld id="{A8B32E1B-BCD5-4F65-B764-D6A0865D9E8C}" type="slidenum">
              <a:rPr lang="da-DK" smtClean="0"/>
              <a:t>18</a:t>
            </a:fld>
            <a:endParaRPr lang="da-DK"/>
          </a:p>
        </p:txBody>
      </p:sp>
    </p:spTree>
    <p:extLst>
      <p:ext uri="{BB962C8B-B14F-4D97-AF65-F5344CB8AC3E}">
        <p14:creationId xmlns:p14="http://schemas.microsoft.com/office/powerpoint/2010/main" val="385323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2</a:t>
            </a:fld>
            <a:endParaRPr lang="da-DK"/>
          </a:p>
        </p:txBody>
      </p:sp>
    </p:spTree>
    <p:extLst>
      <p:ext uri="{BB962C8B-B14F-4D97-AF65-F5344CB8AC3E}">
        <p14:creationId xmlns:p14="http://schemas.microsoft.com/office/powerpoint/2010/main" val="275115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3</a:t>
            </a:fld>
            <a:endParaRPr lang="da-DK"/>
          </a:p>
        </p:txBody>
      </p:sp>
    </p:spTree>
    <p:extLst>
      <p:ext uri="{BB962C8B-B14F-4D97-AF65-F5344CB8AC3E}">
        <p14:creationId xmlns:p14="http://schemas.microsoft.com/office/powerpoint/2010/main" val="136761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4</a:t>
            </a:fld>
            <a:endParaRPr lang="da-DK"/>
          </a:p>
        </p:txBody>
      </p:sp>
    </p:spTree>
    <p:extLst>
      <p:ext uri="{BB962C8B-B14F-4D97-AF65-F5344CB8AC3E}">
        <p14:creationId xmlns:p14="http://schemas.microsoft.com/office/powerpoint/2010/main" val="3376442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Borgerinddragelse</a:t>
            </a:r>
            <a:r>
              <a:rPr lang="da-DK" b="1" baseline="0" dirty="0"/>
              <a:t> på handicapområdet</a:t>
            </a:r>
            <a:endParaRPr lang="da-DK" b="1" dirty="0"/>
          </a:p>
          <a:p>
            <a:r>
              <a:rPr lang="da-DK" b="1" dirty="0"/>
              <a:t>Om</a:t>
            </a:r>
            <a:r>
              <a:rPr lang="da-DK" b="1" baseline="0" dirty="0"/>
              <a:t> den politiske beslutning:</a:t>
            </a: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Byrådet</a:t>
            </a:r>
            <a:r>
              <a:rPr lang="da-DK" b="0" baseline="0" dirty="0"/>
              <a:t> besluttede den 23. november 2016, at der skulle ske en udvikling inden for handicapområdet.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Udmøntningen</a:t>
            </a:r>
            <a:r>
              <a:rPr lang="da-DK" b="0" baseline="0" dirty="0"/>
              <a:t> (de 10 mio. årligt) skulle gå til: Ansættelse af borgernært personale.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Byrådet besluttede samtidig, at der var borgerne selv der skulle komme med idéer til udviklingen af området.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a:solidFill>
                  <a:schemeClr val="tx1"/>
                </a:solidFill>
                <a:effectLst/>
                <a:latin typeface="+mn-lt"/>
                <a:ea typeface="+mn-ea"/>
                <a:cs typeface="+mn-cs"/>
              </a:rPr>
              <a:t>Borgerinddragelse er ikke noget nyt. Det er afprøvet inden for andre området/målgrupper. Det ”nye” er </a:t>
            </a:r>
            <a:r>
              <a:rPr lang="da-DK" sz="1200" u="sng" kern="1200" baseline="0" dirty="0">
                <a:solidFill>
                  <a:schemeClr val="tx1"/>
                </a:solidFill>
                <a:effectLst/>
                <a:latin typeface="+mn-lt"/>
                <a:ea typeface="+mn-ea"/>
                <a:cs typeface="+mn-cs"/>
              </a:rPr>
              <a:t>omfanget</a:t>
            </a:r>
            <a:r>
              <a:rPr lang="da-DK" sz="1200" kern="1200" baseline="0" dirty="0">
                <a:solidFill>
                  <a:schemeClr val="tx1"/>
                </a:solidFill>
                <a:effectLst/>
                <a:latin typeface="+mn-lt"/>
                <a:ea typeface="+mn-ea"/>
                <a:cs typeface="+mn-cs"/>
              </a:rPr>
              <a:t> og det </a:t>
            </a:r>
            <a:r>
              <a:rPr lang="da-DK" sz="1200" u="sng" kern="1200" baseline="0" dirty="0">
                <a:solidFill>
                  <a:schemeClr val="tx1"/>
                </a:solidFill>
                <a:effectLst/>
                <a:latin typeface="+mn-lt"/>
                <a:ea typeface="+mn-ea"/>
                <a:cs typeface="+mn-cs"/>
              </a:rPr>
              <a:t>stærke mandat som borgerne har haft </a:t>
            </a:r>
            <a:r>
              <a:rPr lang="da-DK" sz="1200" kern="1200" baseline="0" dirty="0">
                <a:solidFill>
                  <a:schemeClr val="tx1"/>
                </a:solidFill>
                <a:effectLst/>
                <a:latin typeface="+mn-lt"/>
                <a:ea typeface="+mn-ea"/>
                <a:cs typeface="+mn-cs"/>
              </a:rPr>
              <a:t>under hele forløbet.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a:solidFill>
                  <a:schemeClr val="tx1"/>
                </a:solidFill>
                <a:effectLst/>
                <a:latin typeface="+mn-lt"/>
                <a:ea typeface="+mn-ea"/>
                <a:cs typeface="+mn-cs"/>
              </a:rPr>
              <a:t>Vi har i et tæt samarbejde med en projektgruppe indhentet idéer fra 10 procent af den samlede målgruppe. Det er borgernes idéer og borgerpanelets prioritering der ligger til grund for den indstilling som forvaltningen har præsenteret for Ældre og Handicapudvalget den 21 feb.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a:solidFill>
                  <a:schemeClr val="tx1"/>
                </a:solidFill>
                <a:effectLst/>
                <a:latin typeface="+mn-lt"/>
                <a:ea typeface="+mn-ea"/>
                <a:cs typeface="+mn-cs"/>
              </a:rPr>
              <a:t>Nu er midlerne fordelt og der er igangsat forskellige initiativer lokalt.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5</a:t>
            </a:fld>
            <a:endParaRPr lang="da-DK"/>
          </a:p>
        </p:txBody>
      </p:sp>
    </p:spTree>
    <p:extLst>
      <p:ext uri="{BB962C8B-B14F-4D97-AF65-F5344CB8AC3E}">
        <p14:creationId xmlns:p14="http://schemas.microsoft.com/office/powerpoint/2010/main" val="167176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Borgerpanelet</a:t>
            </a:r>
            <a:r>
              <a:rPr lang="da-DK" b="1" baseline="0" dirty="0"/>
              <a:t>:</a:t>
            </a:r>
          </a:p>
          <a:p>
            <a:r>
              <a:rPr lang="da-DK" sz="1200" kern="1200" dirty="0">
                <a:solidFill>
                  <a:schemeClr val="tx1"/>
                </a:solidFill>
                <a:effectLst/>
                <a:latin typeface="+mn-lt"/>
                <a:ea typeface="+mn-ea"/>
                <a:cs typeface="+mn-cs"/>
              </a:rPr>
              <a:t>Borgerpanelets opgave har været at kvalificere og prioritere alle de indkomne ideer. </a:t>
            </a:r>
          </a:p>
          <a:p>
            <a:r>
              <a:rPr lang="da-DK" sz="1200" kern="1200" dirty="0">
                <a:solidFill>
                  <a:schemeClr val="tx1"/>
                </a:solidFill>
                <a:effectLst/>
                <a:latin typeface="+mn-lt"/>
                <a:ea typeface="+mn-ea"/>
                <a:cs typeface="+mn-cs"/>
              </a:rPr>
              <a:t>Borgerpanelet bestående af 9 deltagere, er sammensat efter</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de første borgerdialogmøder.</a:t>
            </a:r>
          </a:p>
          <a:p>
            <a:r>
              <a:rPr lang="da-DK" sz="1200" kern="1200" dirty="0">
                <a:solidFill>
                  <a:schemeClr val="tx1"/>
                </a:solidFill>
                <a:effectLst/>
                <a:latin typeface="+mn-lt"/>
                <a:ea typeface="+mn-ea"/>
                <a:cs typeface="+mn-cs"/>
              </a:rPr>
              <a:t>Det blev vægtet, at deltagerne i borgerpanelet var i stand til at samarbejde, bidrage med god energi og gode, udfoldende perspektiver på de indsamlede idéer. Herudover skulle deltagerne være i stand til at se ud over egne, individuelle behov. I panelet er diversiteten i sammensætningen også blevet vægtet. Panelet rummede både unge/ældre, mand/kvinder og nogen, der ud over deres kognitive funktionsnedsættelse, også havde et fysisk handicap, som gav et behov for hjælp til det personlige og det praktiske.</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Proces</a:t>
            </a:r>
            <a:r>
              <a:rPr lang="da-DK" sz="1200" b="1" kern="1200" baseline="0" dirty="0">
                <a:solidFill>
                  <a:schemeClr val="tx1"/>
                </a:solidFill>
                <a:effectLst/>
                <a:latin typeface="+mn-lt"/>
                <a:ea typeface="+mn-ea"/>
                <a:cs typeface="+mn-cs"/>
              </a:rPr>
              <a:t> med borgerpanelet:</a:t>
            </a:r>
            <a:endParaRPr lang="da-DK" sz="1200" b="1"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Borgerpanelet mødtes 3 gange: Indledende</a:t>
            </a:r>
            <a:r>
              <a:rPr lang="da-DK" sz="1200" kern="1200" baseline="0" dirty="0">
                <a:solidFill>
                  <a:schemeClr val="tx1"/>
                </a:solidFill>
                <a:effectLst/>
                <a:latin typeface="+mn-lt"/>
                <a:ea typeface="+mn-ea"/>
                <a:cs typeface="+mn-cs"/>
              </a:rPr>
              <a:t> rammesætning, prioriteringsmøde, afslutningsmøde.</a:t>
            </a:r>
          </a:p>
          <a:p>
            <a:r>
              <a:rPr lang="da-DK" sz="1200" kern="1200" baseline="0" dirty="0">
                <a:solidFill>
                  <a:schemeClr val="tx1"/>
                </a:solidFill>
                <a:effectLst/>
                <a:latin typeface="+mn-lt"/>
                <a:ea typeface="+mn-ea"/>
                <a:cs typeface="+mn-cs"/>
              </a:rPr>
              <a:t>De fik udleveret 3 smileyer hver inden for kategorien Arbejde og Hjemmeliv, som de skulle placere på de temaer de ønskede at prioritere. </a:t>
            </a:r>
            <a:endParaRPr lang="da-DK" sz="1200" kern="1200" dirty="0">
              <a:solidFill>
                <a:schemeClr val="tx1"/>
              </a:solidFill>
              <a:effectLst/>
              <a:latin typeface="+mn-lt"/>
              <a:ea typeface="+mn-ea"/>
              <a:cs typeface="+mn-cs"/>
            </a:endParaRPr>
          </a:p>
          <a:p>
            <a:endParaRPr lang="da-DK" b="1" dirty="0"/>
          </a:p>
          <a:p>
            <a:r>
              <a:rPr lang="da-DK" u="sng" baseline="0" dirty="0"/>
              <a:t>Citat omkring borgerinddragelse:</a:t>
            </a:r>
            <a:br>
              <a:rPr lang="da-DK" u="sng" baseline="0" dirty="0"/>
            </a:br>
            <a:r>
              <a:rPr lang="da-DK" baseline="0" dirty="0"/>
              <a:t>”Vi vil gerne spørges – vi vil ikke pakkes ind i vat”</a:t>
            </a:r>
          </a:p>
          <a:p>
            <a:r>
              <a:rPr lang="da-DK" baseline="0" dirty="0"/>
              <a:t>”Jeg troede slet ikke vi blev spurgt. Jeg troede kun det var pædagoger der kunne sådan noget”</a:t>
            </a:r>
          </a:p>
          <a:p>
            <a:endParaRPr lang="da-DK" dirty="0"/>
          </a:p>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6</a:t>
            </a:fld>
            <a:endParaRPr lang="da-DK"/>
          </a:p>
        </p:txBody>
      </p:sp>
    </p:spTree>
    <p:extLst>
      <p:ext uri="{BB962C8B-B14F-4D97-AF65-F5344CB8AC3E}">
        <p14:creationId xmlns:p14="http://schemas.microsoft.com/office/powerpoint/2010/main" val="337849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8B32E1B-BCD5-4F65-B764-D6A0865D9E8C}" type="slidenum">
              <a:rPr lang="da-DK" smtClean="0"/>
              <a:t>7</a:t>
            </a:fld>
            <a:endParaRPr lang="da-DK"/>
          </a:p>
        </p:txBody>
      </p:sp>
    </p:spTree>
    <p:extLst>
      <p:ext uri="{BB962C8B-B14F-4D97-AF65-F5344CB8AC3E}">
        <p14:creationId xmlns:p14="http://schemas.microsoft.com/office/powerpoint/2010/main" val="390379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baseline="0" dirty="0">
                <a:solidFill>
                  <a:schemeClr val="tx1"/>
                </a:solidFill>
                <a:effectLst/>
                <a:latin typeface="+mn-lt"/>
                <a:ea typeface="+mn-ea"/>
                <a:cs typeface="+mn-cs"/>
              </a:rPr>
              <a:t>Borgerinterview</a:t>
            </a:r>
            <a:r>
              <a:rPr lang="da-DK" sz="1200" kern="1200" baseline="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Inden borgerne skulle forholde sig til det centrale spørgsmål, - inden de skulle komme med konkrete idéer,</a:t>
            </a:r>
            <a:r>
              <a:rPr lang="da-DK" sz="1200" kern="1200" baseline="0" dirty="0">
                <a:solidFill>
                  <a:schemeClr val="tx1"/>
                </a:solidFill>
                <a:effectLst/>
                <a:latin typeface="+mn-lt"/>
                <a:ea typeface="+mn-ea"/>
                <a:cs typeface="+mn-cs"/>
              </a:rPr>
              <a:t> l</a:t>
            </a:r>
            <a:r>
              <a:rPr lang="da-DK" sz="1200" kern="1200" dirty="0">
                <a:solidFill>
                  <a:schemeClr val="tx1"/>
                </a:solidFill>
                <a:effectLst/>
                <a:latin typeface="+mn-lt"/>
                <a:ea typeface="+mn-ea"/>
                <a:cs typeface="+mn-cs"/>
              </a:rPr>
              <a:t>agde vi op til</a:t>
            </a:r>
            <a:r>
              <a:rPr lang="da-DK" sz="1200" kern="1200" baseline="0" dirty="0">
                <a:solidFill>
                  <a:schemeClr val="tx1"/>
                </a:solidFill>
                <a:effectLst/>
                <a:latin typeface="+mn-lt"/>
                <a:ea typeface="+mn-ea"/>
                <a:cs typeface="+mn-cs"/>
              </a:rPr>
              <a:t> en </a:t>
            </a:r>
            <a:r>
              <a:rPr lang="da-DK" sz="1200" u="sng" kern="1200" baseline="0" dirty="0">
                <a:solidFill>
                  <a:schemeClr val="tx1"/>
                </a:solidFill>
                <a:effectLst/>
                <a:latin typeface="+mn-lt"/>
                <a:ea typeface="+mn-ea"/>
                <a:cs typeface="+mn-cs"/>
              </a:rPr>
              <a:t>i</a:t>
            </a:r>
            <a:r>
              <a:rPr lang="da-DK" sz="1200" b="0" u="sng" kern="1200" dirty="0">
                <a:solidFill>
                  <a:schemeClr val="tx1"/>
                </a:solidFill>
                <a:effectLst/>
                <a:latin typeface="+mn-lt"/>
                <a:ea typeface="+mn-ea"/>
                <a:cs typeface="+mn-cs"/>
              </a:rPr>
              <a:t>ndledende snak </a:t>
            </a:r>
            <a:r>
              <a:rPr lang="da-DK" sz="1200" kern="1200" dirty="0">
                <a:solidFill>
                  <a:schemeClr val="tx1"/>
                </a:solidFill>
                <a:effectLst/>
                <a:latin typeface="+mn-lt"/>
                <a:ea typeface="+mn-ea"/>
                <a:cs typeface="+mn-cs"/>
              </a:rPr>
              <a:t>omkring deres nuværende hverdagsliv:</a:t>
            </a:r>
          </a:p>
          <a:p>
            <a:r>
              <a:rPr lang="da-DK" sz="1200" u="sng" kern="1200" dirty="0">
                <a:solidFill>
                  <a:schemeClr val="tx1"/>
                </a:solidFill>
                <a:effectLst/>
                <a:latin typeface="+mn-lt"/>
                <a:ea typeface="+mn-ea"/>
                <a:cs typeface="+mn-cs"/>
              </a:rPr>
              <a:t>Inden for arbejde og hjemme/fritidsliv.</a:t>
            </a:r>
            <a:r>
              <a:rPr lang="da-DK" sz="1200" u="none" kern="1200" baseline="0" dirty="0">
                <a:solidFill>
                  <a:schemeClr val="tx1"/>
                </a:solidFill>
                <a:effectLst/>
                <a:latin typeface="+mn-lt"/>
                <a:ea typeface="+mn-ea"/>
                <a:cs typeface="+mn-cs"/>
              </a:rPr>
              <a:t> </a:t>
            </a:r>
          </a:p>
          <a:p>
            <a:r>
              <a:rPr lang="da-DK" sz="1200" u="none" kern="1200" baseline="0" dirty="0">
                <a:solidFill>
                  <a:schemeClr val="tx1"/>
                </a:solidFill>
                <a:effectLst/>
                <a:latin typeface="+mn-lt"/>
                <a:ea typeface="+mn-ea"/>
                <a:cs typeface="+mn-cs"/>
              </a:rPr>
              <a:t>Vi åbnede op for en snak om det levede liv, og </a:t>
            </a:r>
            <a:r>
              <a:rPr lang="da-DK" sz="1200" kern="1200" dirty="0">
                <a:solidFill>
                  <a:schemeClr val="tx1"/>
                </a:solidFill>
                <a:effectLst/>
                <a:latin typeface="+mn-lt"/>
                <a:ea typeface="+mn-ea"/>
                <a:cs typeface="+mn-cs"/>
              </a:rPr>
              <a:t>var nysgerrige på, hvad borgerne tillægger betydning i deres hverdag. </a:t>
            </a:r>
            <a:endParaRPr lang="da-DK" sz="1200" kern="1200" baseline="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var en god måde at få gang i refleksioner og snakken på. </a:t>
            </a:r>
            <a:r>
              <a:rPr lang="da-DK" sz="1200" u="none" kern="1200" baseline="0" dirty="0">
                <a:solidFill>
                  <a:schemeClr val="tx1"/>
                </a:solidFill>
                <a:effectLst/>
                <a:latin typeface="+mn-lt"/>
                <a:ea typeface="+mn-ea"/>
                <a:cs typeface="+mn-cs"/>
              </a:rPr>
              <a:t>Som et springbræt til den videre ideudvikling.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En</a:t>
            </a:r>
            <a:r>
              <a:rPr lang="da-DK" sz="1200" b="1" kern="1200" baseline="0" dirty="0">
                <a:solidFill>
                  <a:schemeClr val="tx1"/>
                </a:solidFill>
                <a:effectLst/>
                <a:latin typeface="+mn-lt"/>
                <a:ea typeface="+mn-ea"/>
                <a:cs typeface="+mn-cs"/>
              </a:rPr>
              <a:t> v</a:t>
            </a:r>
            <a:r>
              <a:rPr lang="da-DK" sz="1200" b="1" kern="1200" dirty="0">
                <a:solidFill>
                  <a:schemeClr val="tx1"/>
                </a:solidFill>
                <a:effectLst/>
                <a:latin typeface="+mn-lt"/>
                <a:ea typeface="+mn-ea"/>
                <a:cs typeface="+mn-cs"/>
              </a:rPr>
              <a:t>isuel</a:t>
            </a:r>
            <a:r>
              <a:rPr lang="da-DK" sz="1200" b="1" kern="1200" baseline="0" dirty="0">
                <a:solidFill>
                  <a:schemeClr val="tx1"/>
                </a:solidFill>
                <a:effectLst/>
                <a:latin typeface="+mn-lt"/>
                <a:ea typeface="+mn-ea"/>
                <a:cs typeface="+mn-cs"/>
              </a:rPr>
              <a:t> tilgang: </a:t>
            </a:r>
            <a:endParaRPr lang="da-DK" sz="1200" b="1"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Vi har</a:t>
            </a:r>
            <a:r>
              <a:rPr lang="da-DK" sz="1200" kern="1200" baseline="0" dirty="0">
                <a:solidFill>
                  <a:schemeClr val="tx1"/>
                </a:solidFill>
                <a:effectLst/>
                <a:latin typeface="+mn-lt"/>
                <a:ea typeface="+mn-ea"/>
                <a:cs typeface="+mn-cs"/>
              </a:rPr>
              <a:t> anvendt </a:t>
            </a:r>
            <a:r>
              <a:rPr lang="da-DK" sz="1200" kern="1200" dirty="0">
                <a:solidFill>
                  <a:schemeClr val="tx1"/>
                </a:solidFill>
                <a:effectLst/>
                <a:latin typeface="+mn-lt"/>
                <a:ea typeface="+mn-ea"/>
                <a:cs typeface="+mn-cs"/>
              </a:rPr>
              <a:t>forskellige</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visuelle redskaber i vores kommunikation:  </a:t>
            </a:r>
          </a:p>
          <a:p>
            <a:r>
              <a:rPr lang="da-DK" sz="1200" kern="1200" dirty="0">
                <a:solidFill>
                  <a:schemeClr val="tx1"/>
                </a:solidFill>
                <a:effectLst/>
                <a:latin typeface="+mn-lt"/>
                <a:ea typeface="+mn-ea"/>
                <a:cs typeface="+mn-cs"/>
              </a:rPr>
              <a:t>F.eks. SMILEYE</a:t>
            </a:r>
            <a:r>
              <a:rPr lang="da-DK" sz="1200" kern="1200" baseline="0" dirty="0">
                <a:solidFill>
                  <a:schemeClr val="tx1"/>
                </a:solidFill>
                <a:effectLst/>
                <a:latin typeface="+mn-lt"/>
                <a:ea typeface="+mn-ea"/>
                <a:cs typeface="+mn-cs"/>
              </a:rPr>
              <a:t>R. ”</a:t>
            </a:r>
            <a:r>
              <a:rPr lang="da-DK" sz="1200" kern="1200" dirty="0">
                <a:solidFill>
                  <a:schemeClr val="tx1"/>
                </a:solidFill>
                <a:effectLst/>
                <a:latin typeface="+mn-lt"/>
                <a:ea typeface="+mn-ea"/>
                <a:cs typeface="+mn-cs"/>
              </a:rPr>
              <a:t>Hvad kan du godt lide at lave på arbejde,</a:t>
            </a:r>
            <a:r>
              <a:rPr lang="da-DK" sz="1200" kern="1200" baseline="0" dirty="0">
                <a:solidFill>
                  <a:schemeClr val="tx1"/>
                </a:solidFill>
                <a:effectLst/>
                <a:latin typeface="+mn-lt"/>
                <a:ea typeface="+mn-ea"/>
                <a:cs typeface="+mn-cs"/>
              </a:rPr>
              <a:t> hvad er svært/træls….”. Samt IDEPÆREN.</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Den visuelle tilgang har</a:t>
            </a:r>
            <a:r>
              <a:rPr lang="da-DK" sz="1200" kern="1200" baseline="0" dirty="0">
                <a:solidFill>
                  <a:schemeClr val="tx1"/>
                </a:solidFill>
                <a:effectLst/>
                <a:latin typeface="+mn-lt"/>
                <a:ea typeface="+mn-ea"/>
                <a:cs typeface="+mn-cs"/>
              </a:rPr>
              <a:t> været en styrke på den måde, at det t</a:t>
            </a:r>
            <a:r>
              <a:rPr lang="da-DK" sz="1200" kern="1200" dirty="0">
                <a:solidFill>
                  <a:schemeClr val="tx1"/>
                </a:solidFill>
                <a:effectLst/>
                <a:latin typeface="+mn-lt"/>
                <a:ea typeface="+mn-ea"/>
                <a:cs typeface="+mn-cs"/>
              </a:rPr>
              <a:t>aler ind i borgernes kognitive niveau. </a:t>
            </a:r>
          </a:p>
          <a:p>
            <a:r>
              <a:rPr lang="da-DK" sz="1200" kern="1200" dirty="0">
                <a:solidFill>
                  <a:schemeClr val="tx1"/>
                </a:solidFill>
                <a:effectLst/>
                <a:latin typeface="+mn-lt"/>
                <a:ea typeface="+mn-ea"/>
                <a:cs typeface="+mn-cs"/>
              </a:rPr>
              <a:t>Alle har haft mulighed for at ytre sig uanset det kognitive niveau. Redskaberne har gjort det meget håndgribeligt/gennemsigtigt. Det har</a:t>
            </a:r>
            <a:r>
              <a:rPr lang="da-DK" sz="1200" kern="1200" baseline="0" dirty="0">
                <a:solidFill>
                  <a:schemeClr val="tx1"/>
                </a:solidFill>
                <a:effectLst/>
                <a:latin typeface="+mn-lt"/>
                <a:ea typeface="+mn-ea"/>
                <a:cs typeface="+mn-cs"/>
              </a:rPr>
              <a:t> været </a:t>
            </a:r>
            <a:r>
              <a:rPr lang="da-DK" sz="1200" kern="1200" dirty="0">
                <a:solidFill>
                  <a:schemeClr val="tx1"/>
                </a:solidFill>
                <a:effectLst/>
                <a:latin typeface="+mn-lt"/>
                <a:ea typeface="+mn-ea"/>
                <a:cs typeface="+mn-cs"/>
              </a:rPr>
              <a:t>meget værdifuldt. </a:t>
            </a:r>
          </a:p>
          <a:p>
            <a:r>
              <a:rPr lang="da-DK" sz="1200" kern="1200" dirty="0">
                <a:solidFill>
                  <a:schemeClr val="tx1"/>
                </a:solidFill>
                <a:effectLst/>
                <a:latin typeface="+mn-lt"/>
                <a:ea typeface="+mn-ea"/>
                <a:cs typeface="+mn-cs"/>
              </a:rPr>
              <a:t> </a:t>
            </a:r>
          </a:p>
        </p:txBody>
      </p:sp>
      <p:sp>
        <p:nvSpPr>
          <p:cNvPr id="4" name="Pladsholder til slidenummer 3"/>
          <p:cNvSpPr>
            <a:spLocks noGrp="1"/>
          </p:cNvSpPr>
          <p:nvPr>
            <p:ph type="sldNum" sz="quarter" idx="10"/>
          </p:nvPr>
        </p:nvSpPr>
        <p:spPr/>
        <p:txBody>
          <a:bodyPr/>
          <a:lstStyle/>
          <a:p>
            <a:fld id="{A8B32E1B-BCD5-4F65-B764-D6A0865D9E8C}" type="slidenum">
              <a:rPr lang="da-DK" smtClean="0"/>
              <a:t>8</a:t>
            </a:fld>
            <a:endParaRPr lang="da-DK"/>
          </a:p>
        </p:txBody>
      </p:sp>
    </p:spTree>
    <p:extLst>
      <p:ext uri="{BB962C8B-B14F-4D97-AF65-F5344CB8AC3E}">
        <p14:creationId xmlns:p14="http://schemas.microsoft.com/office/powerpoint/2010/main" val="424805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Tematisering</a:t>
            </a:r>
            <a:r>
              <a:rPr lang="da-DK" b="1" baseline="0" dirty="0"/>
              <a:t>: </a:t>
            </a:r>
            <a:endParaRPr lang="da-DK" b="1" dirty="0"/>
          </a:p>
          <a:p>
            <a:r>
              <a:rPr lang="da-DK" sz="1200" kern="1200" dirty="0">
                <a:solidFill>
                  <a:schemeClr val="tx1"/>
                </a:solidFill>
                <a:effectLst/>
                <a:latin typeface="+mn-lt"/>
                <a:ea typeface="+mn-ea"/>
                <a:cs typeface="+mn-cs"/>
              </a:rPr>
              <a:t>De 163 idéer er blevet sorteret og tematiseret inden for </a:t>
            </a:r>
            <a:r>
              <a:rPr lang="da-DK" sz="1200" u="sng" kern="1200" dirty="0">
                <a:solidFill>
                  <a:schemeClr val="tx1"/>
                </a:solidFill>
                <a:effectLst/>
                <a:latin typeface="+mn-lt"/>
                <a:ea typeface="+mn-ea"/>
                <a:cs typeface="+mn-cs"/>
              </a:rPr>
              <a:t>13 temaer</a:t>
            </a:r>
            <a:r>
              <a:rPr lang="da-DK" sz="1200" kern="1200" dirty="0">
                <a:solidFill>
                  <a:schemeClr val="tx1"/>
                </a:solidFill>
                <a:effectLst/>
                <a:latin typeface="+mn-lt"/>
                <a:ea typeface="+mn-ea"/>
                <a:cs typeface="+mn-cs"/>
              </a:rPr>
              <a:t>: </a:t>
            </a:r>
          </a:p>
          <a:p>
            <a:r>
              <a:rPr lang="da-DK" sz="1200" u="sng" kern="1200" dirty="0">
                <a:solidFill>
                  <a:schemeClr val="tx1"/>
                </a:solidFill>
                <a:effectLst/>
                <a:latin typeface="+mn-lt"/>
                <a:ea typeface="+mn-ea"/>
                <a:cs typeface="+mn-cs"/>
              </a:rPr>
              <a:t>Arbejde</a:t>
            </a:r>
            <a:r>
              <a:rPr lang="da-DK" sz="1200" kern="1200" dirty="0">
                <a:solidFill>
                  <a:schemeClr val="tx1"/>
                </a:solidFill>
                <a:effectLst/>
                <a:latin typeface="+mn-lt"/>
                <a:ea typeface="+mn-ea"/>
                <a:cs typeface="+mn-cs"/>
              </a:rPr>
              <a:t> (7 temaer) og </a:t>
            </a:r>
            <a:r>
              <a:rPr lang="da-DK" sz="1200" u="sng" kern="1200" dirty="0">
                <a:solidFill>
                  <a:schemeClr val="tx1"/>
                </a:solidFill>
                <a:effectLst/>
                <a:latin typeface="+mn-lt"/>
                <a:ea typeface="+mn-ea"/>
                <a:cs typeface="+mn-cs"/>
              </a:rPr>
              <a:t>Hjemme/fritidsliv</a:t>
            </a:r>
            <a:r>
              <a:rPr lang="da-DK" sz="1200" kern="1200" dirty="0">
                <a:solidFill>
                  <a:schemeClr val="tx1"/>
                </a:solidFill>
                <a:effectLst/>
                <a:latin typeface="+mn-lt"/>
                <a:ea typeface="+mn-ea"/>
                <a:cs typeface="+mn-cs"/>
              </a:rPr>
              <a:t>: (6 temaer).</a:t>
            </a:r>
            <a:r>
              <a:rPr lang="da-DK" sz="1200" kern="1200" baseline="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A8B32E1B-BCD5-4F65-B764-D6A0865D9E8C}" type="slidenum">
              <a:rPr lang="da-DK" smtClean="0"/>
              <a:t>9</a:t>
            </a:fld>
            <a:endParaRPr lang="da-DK"/>
          </a:p>
        </p:txBody>
      </p:sp>
    </p:spTree>
    <p:extLst>
      <p:ext uri="{BB962C8B-B14F-4D97-AF65-F5344CB8AC3E}">
        <p14:creationId xmlns:p14="http://schemas.microsoft.com/office/powerpoint/2010/main" val="3019225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53B96CF5-E636-40D0-A939-0729029E164D}" type="datetimeFigureOut">
              <a:rPr lang="da-DK" smtClean="0"/>
              <a:t>06-11-2017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175952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B96CF5-E636-40D0-A939-0729029E164D}" type="datetimeFigureOut">
              <a:rPr lang="da-DK" smtClean="0"/>
              <a:t>06-11-2017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10691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B96CF5-E636-40D0-A939-0729029E164D}" type="datetimeFigureOut">
              <a:rPr lang="da-DK" smtClean="0"/>
              <a:t>06-11-2017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163521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B96CF5-E636-40D0-A939-0729029E164D}" type="datetimeFigureOut">
              <a:rPr lang="da-DK" smtClean="0"/>
              <a:t>06-11-2017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36030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53B96CF5-E636-40D0-A939-0729029E164D}" type="datetimeFigureOut">
              <a:rPr lang="da-DK" smtClean="0"/>
              <a:t>06-11-2017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313343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B96CF5-E636-40D0-A939-0729029E164D}" type="datetimeFigureOut">
              <a:rPr lang="da-DK" smtClean="0"/>
              <a:t>06-11-2017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425764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B96CF5-E636-40D0-A939-0729029E164D}" type="datetimeFigureOut">
              <a:rPr lang="da-DK" smtClean="0"/>
              <a:t>06-11-2017</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17442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B96CF5-E636-40D0-A939-0729029E164D}" type="datetimeFigureOut">
              <a:rPr lang="da-DK" smtClean="0"/>
              <a:t>06-11-2017</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81160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B96CF5-E636-40D0-A939-0729029E164D}" type="datetimeFigureOut">
              <a:rPr lang="da-DK" smtClean="0"/>
              <a:t>06-11-2017</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304052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53B96CF5-E636-40D0-A939-0729029E164D}" type="datetimeFigureOut">
              <a:rPr lang="da-DK" smtClean="0"/>
              <a:t>06-11-2017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162930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53B96CF5-E636-40D0-A939-0729029E164D}" type="datetimeFigureOut">
              <a:rPr lang="da-DK" smtClean="0"/>
              <a:t>06-11-2017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7F907D0-AF87-4044-AB05-B420FB453E17}" type="slidenum">
              <a:rPr lang="da-DK" smtClean="0"/>
              <a:t>‹nr.›</a:t>
            </a:fld>
            <a:endParaRPr lang="da-DK"/>
          </a:p>
        </p:txBody>
      </p:sp>
    </p:spTree>
    <p:extLst>
      <p:ext uri="{BB962C8B-B14F-4D97-AF65-F5344CB8AC3E}">
        <p14:creationId xmlns:p14="http://schemas.microsoft.com/office/powerpoint/2010/main" val="85110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96CF5-E636-40D0-A939-0729029E164D}" type="datetimeFigureOut">
              <a:rPr lang="da-DK" smtClean="0"/>
              <a:t>06-11-2017</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907D0-AF87-4044-AB05-B420FB453E17}" type="slidenum">
              <a:rPr lang="da-DK" smtClean="0"/>
              <a:t>‹nr.›</a:t>
            </a:fld>
            <a:endParaRPr lang="da-DK"/>
          </a:p>
        </p:txBody>
      </p:sp>
    </p:spTree>
    <p:extLst>
      <p:ext uri="{BB962C8B-B14F-4D97-AF65-F5344CB8AC3E}">
        <p14:creationId xmlns:p14="http://schemas.microsoft.com/office/powerpoint/2010/main" val="104416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jpe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2.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5.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383386" cy="783581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85061" y="3734911"/>
            <a:ext cx="2445217" cy="954107"/>
          </a:xfrm>
          <a:prstGeom prst="rect">
            <a:avLst/>
          </a:prstGeom>
          <a:noFill/>
        </p:spPr>
        <p:txBody>
          <a:bodyPr wrap="square" rtlCol="0">
            <a:spAutoFit/>
          </a:bodyPr>
          <a:lstStyle/>
          <a:p>
            <a:pPr algn="r"/>
            <a:endParaRPr lang="da-DK" sz="2400" dirty="0">
              <a:solidFill>
                <a:schemeClr val="bg1"/>
              </a:solidFill>
              <a:latin typeface="Oswald" panose="02000506000000020004" pitchFamily="2"/>
            </a:endParaRPr>
          </a:p>
          <a:p>
            <a:pPr algn="r"/>
            <a:endParaRPr lang="da-DK" sz="2400" dirty="0">
              <a:solidFill>
                <a:schemeClr val="bg1"/>
              </a:solidFill>
              <a:latin typeface="Oswald" panose="02000506000000020004" pitchFamily="2"/>
            </a:endParaRPr>
          </a:p>
          <a:p>
            <a:pPr algn="r"/>
            <a:endParaRPr lang="da-DK" sz="800" dirty="0">
              <a:solidFill>
                <a:schemeClr val="bg1"/>
              </a:solidFill>
              <a:latin typeface="Oswald" panose="02000506000000020004" pitchFamily="2"/>
            </a:endParaRPr>
          </a:p>
        </p:txBody>
      </p:sp>
      <p:pic>
        <p:nvPicPr>
          <p:cNvPr id="5" name="Billede 4"/>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50000"/>
                    </a14:imgEffect>
                  </a14:imgLayer>
                </a14:imgProps>
              </a:ext>
              <a:ext uri="{28A0092B-C50C-407E-A947-70E740481C1C}">
                <a14:useLocalDpi xmlns:a14="http://schemas.microsoft.com/office/drawing/2010/main" val="0"/>
              </a:ext>
            </a:extLst>
          </a:blip>
          <a:stretch>
            <a:fillRect/>
          </a:stretch>
        </p:blipFill>
        <p:spPr>
          <a:xfrm>
            <a:off x="-2849546" y="-3610787"/>
            <a:ext cx="15232932" cy="11205973"/>
          </a:xfrm>
          <a:prstGeom prst="rect">
            <a:avLst/>
          </a:prstGeom>
        </p:spPr>
      </p:pic>
      <p:sp>
        <p:nvSpPr>
          <p:cNvPr id="2" name="Rektangel 1"/>
          <p:cNvSpPr/>
          <p:nvPr/>
        </p:nvSpPr>
        <p:spPr>
          <a:xfrm>
            <a:off x="5754414" y="3503235"/>
            <a:ext cx="6279931" cy="3354765"/>
          </a:xfrm>
          <a:prstGeom prst="rect">
            <a:avLst/>
          </a:prstGeom>
        </p:spPr>
        <p:txBody>
          <a:bodyPr wrap="square">
            <a:spAutoFit/>
          </a:bodyPr>
          <a:lstStyle/>
          <a:p>
            <a:pPr algn="r"/>
            <a:r>
              <a:rPr lang="da-DK" sz="4800" dirty="0">
                <a:solidFill>
                  <a:schemeClr val="bg2">
                    <a:lumMod val="25000"/>
                  </a:schemeClr>
                </a:solidFill>
                <a:latin typeface="Oswald" panose="02000506000000020004" pitchFamily="2"/>
              </a:rPr>
              <a:t>BRUGERINDDRAGELSE</a:t>
            </a:r>
            <a:r>
              <a:rPr lang="da-DK" sz="3600" dirty="0">
                <a:solidFill>
                  <a:schemeClr val="bg2">
                    <a:lumMod val="25000"/>
                  </a:schemeClr>
                </a:solidFill>
                <a:latin typeface="Oswald" panose="02000506000000020004" pitchFamily="2"/>
              </a:rPr>
              <a:t> </a:t>
            </a:r>
          </a:p>
          <a:p>
            <a:pPr algn="r"/>
            <a:endParaRPr lang="da-DK" sz="2800" dirty="0">
              <a:solidFill>
                <a:schemeClr val="bg2">
                  <a:lumMod val="25000"/>
                </a:schemeClr>
              </a:solidFill>
              <a:latin typeface="Oswald" panose="02000506000000020004" pitchFamily="2"/>
            </a:endParaRPr>
          </a:p>
          <a:p>
            <a:pPr algn="r"/>
            <a:r>
              <a:rPr lang="da-DK" sz="2800" dirty="0">
                <a:solidFill>
                  <a:schemeClr val="bg2">
                    <a:lumMod val="25000"/>
                  </a:schemeClr>
                </a:solidFill>
                <a:latin typeface="Oswald" panose="02000506000000020004" pitchFamily="2"/>
              </a:rPr>
              <a:t>I ÆLDRE – OG HANDICAPFORVALTNINGEN, </a:t>
            </a:r>
          </a:p>
          <a:p>
            <a:pPr algn="r"/>
            <a:r>
              <a:rPr lang="da-DK" sz="2800" dirty="0">
                <a:solidFill>
                  <a:schemeClr val="bg2">
                    <a:lumMod val="25000"/>
                  </a:schemeClr>
                </a:solidFill>
                <a:latin typeface="Oswald" panose="02000506000000020004" pitchFamily="2"/>
              </a:rPr>
              <a:t>ODENSE KOMMUNE</a:t>
            </a:r>
          </a:p>
          <a:p>
            <a:pPr algn="r"/>
            <a:endParaRPr lang="da-DK" sz="2800" dirty="0">
              <a:solidFill>
                <a:schemeClr val="bg2">
                  <a:lumMod val="25000"/>
                </a:schemeClr>
              </a:solidFill>
              <a:latin typeface="Oswald" panose="02000506000000020004" pitchFamily="2"/>
            </a:endParaRPr>
          </a:p>
          <a:p>
            <a:endParaRPr lang="da-DK" dirty="0">
              <a:solidFill>
                <a:schemeClr val="bg2">
                  <a:lumMod val="25000"/>
                </a:schemeClr>
              </a:solidFill>
              <a:latin typeface="Oswald" panose="02000506000000020004" pitchFamily="2"/>
            </a:endParaRPr>
          </a:p>
          <a:p>
            <a:pPr algn="r"/>
            <a:r>
              <a:rPr lang="da-DK" dirty="0">
                <a:solidFill>
                  <a:schemeClr val="bg2">
                    <a:lumMod val="25000"/>
                  </a:schemeClr>
                </a:solidFill>
                <a:latin typeface="Oswald" panose="02000506000000020004" pitchFamily="2"/>
              </a:rPr>
              <a:t>Thea Good, Antropolog</a:t>
            </a:r>
          </a:p>
          <a:p>
            <a:pPr algn="r"/>
            <a:endParaRPr lang="da-DK" sz="1600" dirty="0">
              <a:latin typeface="Oswald" panose="02000506000000020004" pitchFamily="2"/>
            </a:endParaRPr>
          </a:p>
        </p:txBody>
      </p:sp>
    </p:spTree>
    <p:extLst>
      <p:ext uri="{BB962C8B-B14F-4D97-AF65-F5344CB8AC3E}">
        <p14:creationId xmlns:p14="http://schemas.microsoft.com/office/powerpoint/2010/main" val="152593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p:nvSpPr>
        <p:spPr>
          <a:xfrm>
            <a:off x="8270215" y="4039547"/>
            <a:ext cx="3803631" cy="769441"/>
          </a:xfrm>
          <a:prstGeom prst="rect">
            <a:avLst/>
          </a:prstGeom>
          <a:noFill/>
        </p:spPr>
        <p:txBody>
          <a:bodyPr wrap="square" rtlCol="0">
            <a:spAutoFit/>
          </a:bodyPr>
          <a:lstStyle/>
          <a:p>
            <a:r>
              <a:rPr lang="da-DK" sz="4400" dirty="0">
                <a:solidFill>
                  <a:schemeClr val="bg1"/>
                </a:solidFill>
                <a:latin typeface="Oswald" panose="02000506000000020004" pitchFamily="2"/>
              </a:rPr>
              <a:t>BORGERIDÉER</a:t>
            </a:r>
          </a:p>
        </p:txBody>
      </p:sp>
      <p:sp>
        <p:nvSpPr>
          <p:cNvPr id="14" name="Tekstfelt 13"/>
          <p:cNvSpPr txBox="1"/>
          <p:nvPr/>
        </p:nvSpPr>
        <p:spPr>
          <a:xfrm>
            <a:off x="8270215" y="5285015"/>
            <a:ext cx="3736730" cy="1569660"/>
          </a:xfrm>
          <a:prstGeom prst="rect">
            <a:avLst/>
          </a:prstGeom>
          <a:noFill/>
        </p:spPr>
        <p:txBody>
          <a:bodyPr wrap="square" rtlCol="0">
            <a:spAutoFit/>
          </a:bodyPr>
          <a:lstStyle/>
          <a:p>
            <a:endParaRPr lang="da-DK" sz="2400" dirty="0">
              <a:solidFill>
                <a:schemeClr val="bg1"/>
              </a:solidFill>
              <a:latin typeface="Oswald" panose="02000506000000020004" pitchFamily="2"/>
            </a:endParaRPr>
          </a:p>
          <a:p>
            <a:r>
              <a:rPr lang="da-DK" sz="2400" dirty="0">
                <a:solidFill>
                  <a:schemeClr val="bg1"/>
                </a:solidFill>
                <a:latin typeface="Oswald" panose="02000506000000020004" pitchFamily="2"/>
              </a:rPr>
              <a:t>Billedkort med borgernes udsagn / citater  </a:t>
            </a:r>
          </a:p>
          <a:p>
            <a:endParaRPr lang="da-DK" sz="2400" dirty="0">
              <a:solidFill>
                <a:schemeClr val="bg1"/>
              </a:solidFill>
              <a:latin typeface="Oswald" panose="02000506000000020004" pitchFamily="2"/>
            </a:endParaRPr>
          </a:p>
        </p:txBody>
      </p:sp>
      <p:sp>
        <p:nvSpPr>
          <p:cNvPr id="16" name="Rektangel 15"/>
          <p:cNvSpPr/>
          <p:nvPr/>
        </p:nvSpPr>
        <p:spPr>
          <a:xfrm>
            <a:off x="-1" y="2093921"/>
            <a:ext cx="8328933"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4FB21D8A-29CD-4DDB-B923-9B805BF54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9" y="-216570"/>
            <a:ext cx="8460016" cy="8046061"/>
          </a:xfrm>
          <a:prstGeom prst="rect">
            <a:avLst/>
          </a:prstGeom>
        </p:spPr>
      </p:pic>
    </p:spTree>
    <p:extLst>
      <p:ext uri="{BB962C8B-B14F-4D97-AF65-F5344CB8AC3E}">
        <p14:creationId xmlns:p14="http://schemas.microsoft.com/office/powerpoint/2010/main" val="235164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
            <a:ext cx="12191999"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p:cNvSpPr txBox="1"/>
          <p:nvPr/>
        </p:nvSpPr>
        <p:spPr>
          <a:xfrm>
            <a:off x="78753" y="4245639"/>
            <a:ext cx="5338375" cy="1323439"/>
          </a:xfrm>
          <a:prstGeom prst="rect">
            <a:avLst/>
          </a:prstGeom>
          <a:noFill/>
        </p:spPr>
        <p:txBody>
          <a:bodyPr wrap="square" rtlCol="0">
            <a:spAutoFit/>
          </a:bodyPr>
          <a:lstStyle/>
          <a:p>
            <a:r>
              <a:rPr lang="da-DK" sz="4000" dirty="0">
                <a:solidFill>
                  <a:schemeClr val="bg1"/>
                </a:solidFill>
                <a:latin typeface="Oswald" panose="02000506000000020004" pitchFamily="2"/>
              </a:rPr>
              <a:t>IDÉERNE PRÆSENTERES FOR ARKITEKTEN</a:t>
            </a:r>
          </a:p>
        </p:txBody>
      </p:sp>
      <p:sp>
        <p:nvSpPr>
          <p:cNvPr id="5" name="Rektangel 4"/>
          <p:cNvSpPr/>
          <p:nvPr/>
        </p:nvSpPr>
        <p:spPr>
          <a:xfrm>
            <a:off x="3657600" y="-1"/>
            <a:ext cx="896389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400" dirty="0"/>
          </a:p>
        </p:txBody>
      </p:sp>
      <p:sp>
        <p:nvSpPr>
          <p:cNvPr id="7" name="Tekstfelt 6"/>
          <p:cNvSpPr txBox="1"/>
          <p:nvPr/>
        </p:nvSpPr>
        <p:spPr>
          <a:xfrm>
            <a:off x="4045527" y="665018"/>
            <a:ext cx="8146472" cy="4708981"/>
          </a:xfrm>
          <a:prstGeom prst="rect">
            <a:avLst/>
          </a:prstGeom>
          <a:noFill/>
        </p:spPr>
        <p:txBody>
          <a:bodyPr wrap="square" rtlCol="0">
            <a:spAutoFit/>
          </a:bodyPr>
          <a:lstStyle/>
          <a:p>
            <a:endParaRPr lang="da-DK" sz="4800" dirty="0">
              <a:latin typeface="Oswald" panose="02000506000000020004" pitchFamily="2"/>
            </a:endParaRPr>
          </a:p>
          <a:p>
            <a:r>
              <a:rPr lang="da-DK" sz="4800" dirty="0">
                <a:latin typeface="Oswald" panose="02000506000000020004" pitchFamily="2"/>
              </a:rPr>
              <a:t>Hjemme- og fritidsliv:</a:t>
            </a:r>
            <a:br>
              <a:rPr lang="da-DK" sz="4800" dirty="0">
                <a:latin typeface="Oswald" panose="02000506000000020004" pitchFamily="2"/>
              </a:rPr>
            </a:br>
            <a:r>
              <a:rPr lang="da-DK" sz="4800" dirty="0">
                <a:latin typeface="Oswald" panose="02000506000000020004" pitchFamily="2"/>
              </a:rPr>
              <a:t>- </a:t>
            </a:r>
            <a:r>
              <a:rPr lang="da-DK" sz="3600" dirty="0">
                <a:latin typeface="Oswald" panose="02000506000000020004" pitchFamily="2"/>
              </a:rPr>
              <a:t>Aktiviteter i hverdagen</a:t>
            </a:r>
          </a:p>
          <a:p>
            <a:endParaRPr lang="da-DK" sz="3600" dirty="0">
              <a:latin typeface="Oswald" panose="02000506000000020004" pitchFamily="2"/>
            </a:endParaRPr>
          </a:p>
          <a:p>
            <a:endParaRPr lang="da-DK" sz="3600" dirty="0">
              <a:latin typeface="Oswald" panose="02000506000000020004" pitchFamily="2"/>
            </a:endParaRPr>
          </a:p>
          <a:p>
            <a:r>
              <a:rPr lang="da-DK" sz="4800" dirty="0">
                <a:latin typeface="Oswald" panose="02000506000000020004" pitchFamily="2"/>
              </a:rPr>
              <a:t>Arbejdsliv:</a:t>
            </a:r>
          </a:p>
          <a:p>
            <a:r>
              <a:rPr lang="da-DK" sz="3600" dirty="0">
                <a:latin typeface="Oswald" panose="02000506000000020004" pitchFamily="2"/>
              </a:rPr>
              <a:t>- Mere personale i løbet af arbejdsdagen</a:t>
            </a:r>
          </a:p>
        </p:txBody>
      </p:sp>
      <p:pic>
        <p:nvPicPr>
          <p:cNvPr id="2" name="Billede 1"/>
          <p:cNvPicPr>
            <a:picLocks noChangeAspect="1"/>
          </p:cNvPicPr>
          <p:nvPr/>
        </p:nvPicPr>
        <p:blipFill>
          <a:blip r:embed="rId3"/>
          <a:stretch>
            <a:fillRect/>
          </a:stretch>
        </p:blipFill>
        <p:spPr>
          <a:xfrm>
            <a:off x="10319908" y="827838"/>
            <a:ext cx="1016223" cy="1308422"/>
          </a:xfrm>
          <a:prstGeom prst="rect">
            <a:avLst/>
          </a:prstGeom>
        </p:spPr>
      </p:pic>
      <p:pic>
        <p:nvPicPr>
          <p:cNvPr id="8" name="Billede 7"/>
          <p:cNvPicPr>
            <a:picLocks noChangeAspect="1"/>
          </p:cNvPicPr>
          <p:nvPr/>
        </p:nvPicPr>
        <p:blipFill>
          <a:blip r:embed="rId3"/>
          <a:stretch>
            <a:fillRect/>
          </a:stretch>
        </p:blipFill>
        <p:spPr>
          <a:xfrm>
            <a:off x="10920509" y="2149340"/>
            <a:ext cx="1016223" cy="1308422"/>
          </a:xfrm>
          <a:prstGeom prst="rect">
            <a:avLst/>
          </a:prstGeom>
        </p:spPr>
      </p:pic>
      <p:pic>
        <p:nvPicPr>
          <p:cNvPr id="9" name="Billede 8"/>
          <p:cNvPicPr>
            <a:picLocks noChangeAspect="1"/>
          </p:cNvPicPr>
          <p:nvPr/>
        </p:nvPicPr>
        <p:blipFill>
          <a:blip r:embed="rId3"/>
          <a:stretch>
            <a:fillRect/>
          </a:stretch>
        </p:blipFill>
        <p:spPr>
          <a:xfrm>
            <a:off x="9710322" y="2943987"/>
            <a:ext cx="1016223" cy="1308422"/>
          </a:xfrm>
          <a:prstGeom prst="rect">
            <a:avLst/>
          </a:prstGeom>
        </p:spPr>
      </p:pic>
      <p:pic>
        <p:nvPicPr>
          <p:cNvPr id="10" name="Billede 9">
            <a:extLst>
              <a:ext uri="{FF2B5EF4-FFF2-40B4-BE49-F238E27FC236}">
                <a16:creationId xmlns:a16="http://schemas.microsoft.com/office/drawing/2014/main" id="{8CC4B92D-EA81-40E5-8DC8-EBE744E0D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63" y="-1135113"/>
            <a:ext cx="13255153" cy="9773787"/>
          </a:xfrm>
          <a:prstGeom prst="rect">
            <a:avLst/>
          </a:prstGeom>
        </p:spPr>
      </p:pic>
    </p:spTree>
    <p:extLst>
      <p:ext uri="{BB962C8B-B14F-4D97-AF65-F5344CB8AC3E}">
        <p14:creationId xmlns:p14="http://schemas.microsoft.com/office/powerpoint/2010/main" val="412714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
            <a:ext cx="12191999"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p:cNvSpPr txBox="1"/>
          <p:nvPr/>
        </p:nvSpPr>
        <p:spPr>
          <a:xfrm>
            <a:off x="7665120" y="4704145"/>
            <a:ext cx="4318334" cy="1938992"/>
          </a:xfrm>
          <a:prstGeom prst="rect">
            <a:avLst/>
          </a:prstGeom>
          <a:noFill/>
        </p:spPr>
        <p:txBody>
          <a:bodyPr wrap="square" rtlCol="0">
            <a:spAutoFit/>
          </a:bodyPr>
          <a:lstStyle/>
          <a:p>
            <a:pPr algn="r"/>
            <a:r>
              <a:rPr lang="da-DK" sz="3200" dirty="0">
                <a:solidFill>
                  <a:schemeClr val="bg1"/>
                </a:solidFill>
                <a:latin typeface="Oswald" panose="02000506000000020004" pitchFamily="2"/>
              </a:rPr>
              <a:t>BORGERNE DOKUMENTERER SELV HELE PROCESSEN.</a:t>
            </a:r>
          </a:p>
          <a:p>
            <a:endParaRPr lang="da-DK" sz="2400" dirty="0">
              <a:solidFill>
                <a:schemeClr val="bg1"/>
              </a:solidFill>
              <a:latin typeface="Oswald" panose="02000506000000020004" pitchFamily="2"/>
            </a:endParaRPr>
          </a:p>
        </p:txBody>
      </p:sp>
      <p:pic>
        <p:nvPicPr>
          <p:cNvPr id="6" name="Billede 5">
            <a:extLst>
              <a:ext uri="{FF2B5EF4-FFF2-40B4-BE49-F238E27FC236}">
                <a16:creationId xmlns:a16="http://schemas.microsoft.com/office/drawing/2014/main" id="{F0C47CFA-6D8F-485E-9F7D-32FB6B9E0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39" y="0"/>
            <a:ext cx="8518359" cy="6858000"/>
          </a:xfrm>
          <a:prstGeom prst="rect">
            <a:avLst/>
          </a:prstGeom>
        </p:spPr>
      </p:pic>
      <p:sp>
        <p:nvSpPr>
          <p:cNvPr id="2" name="Tekstfelt 1">
            <a:extLst>
              <a:ext uri="{FF2B5EF4-FFF2-40B4-BE49-F238E27FC236}">
                <a16:creationId xmlns:a16="http://schemas.microsoft.com/office/drawing/2014/main" id="{BA7A56FC-F55F-4709-8064-5B1D34C5B574}"/>
              </a:ext>
            </a:extLst>
          </p:cNvPr>
          <p:cNvSpPr txBox="1"/>
          <p:nvPr/>
        </p:nvSpPr>
        <p:spPr>
          <a:xfrm>
            <a:off x="7868654" y="3428999"/>
            <a:ext cx="4323346" cy="769441"/>
          </a:xfrm>
          <a:prstGeom prst="rect">
            <a:avLst/>
          </a:prstGeom>
          <a:noFill/>
        </p:spPr>
        <p:txBody>
          <a:bodyPr wrap="square" rtlCol="0">
            <a:spAutoFit/>
          </a:bodyPr>
          <a:lstStyle/>
          <a:p>
            <a:r>
              <a:rPr lang="da-DK" sz="4400" dirty="0">
                <a:solidFill>
                  <a:schemeClr val="bg1"/>
                </a:solidFill>
                <a:latin typeface="Oswald" panose="02000506000000020004" pitchFamily="2"/>
              </a:rPr>
              <a:t>FILMPRODUKTION</a:t>
            </a:r>
          </a:p>
        </p:txBody>
      </p:sp>
    </p:spTree>
    <p:extLst>
      <p:ext uri="{BB962C8B-B14F-4D97-AF65-F5344CB8AC3E}">
        <p14:creationId xmlns:p14="http://schemas.microsoft.com/office/powerpoint/2010/main" val="3017917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B073617-9B07-4BC9-B3D7-ED692751B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20391" y="-312820"/>
            <a:ext cx="9144000" cy="6858000"/>
          </a:xfrm>
          <a:prstGeom prst="rect">
            <a:avLst/>
          </a:prstGeom>
        </p:spPr>
      </p:pic>
      <p:sp>
        <p:nvSpPr>
          <p:cNvPr id="7" name="Tekstfelt 6">
            <a:extLst>
              <a:ext uri="{FF2B5EF4-FFF2-40B4-BE49-F238E27FC236}">
                <a16:creationId xmlns:a16="http://schemas.microsoft.com/office/drawing/2014/main" id="{574BD472-422D-49F8-8990-58DCAFC33AA1}"/>
              </a:ext>
            </a:extLst>
          </p:cNvPr>
          <p:cNvSpPr txBox="1"/>
          <p:nvPr/>
        </p:nvSpPr>
        <p:spPr>
          <a:xfrm>
            <a:off x="344907" y="3477126"/>
            <a:ext cx="6769768" cy="2585323"/>
          </a:xfrm>
          <a:prstGeom prst="rect">
            <a:avLst/>
          </a:prstGeom>
          <a:noFill/>
        </p:spPr>
        <p:txBody>
          <a:bodyPr wrap="square" rtlCol="0">
            <a:spAutoFit/>
          </a:bodyPr>
          <a:lstStyle/>
          <a:p>
            <a:r>
              <a:rPr lang="da-DK" sz="4800" dirty="0">
                <a:solidFill>
                  <a:srgbClr val="FF0066"/>
                </a:solidFill>
                <a:latin typeface="Oswald" panose="02000506000000020004" pitchFamily="2"/>
              </a:rPr>
              <a:t>TINE BOE </a:t>
            </a:r>
          </a:p>
          <a:p>
            <a:r>
              <a:rPr lang="da-DK" sz="4800" dirty="0">
                <a:solidFill>
                  <a:srgbClr val="FF0066"/>
                </a:solidFill>
                <a:latin typeface="Oswald" panose="02000506000000020004" pitchFamily="2"/>
              </a:rPr>
              <a:t>PR og Kommunikation: </a:t>
            </a:r>
          </a:p>
          <a:p>
            <a:r>
              <a:rPr lang="da-DK" sz="4800" dirty="0">
                <a:solidFill>
                  <a:srgbClr val="FF0066"/>
                </a:solidFill>
                <a:latin typeface="Oswald" panose="02000506000000020004" pitchFamily="2"/>
              </a:rPr>
              <a:t>tbjo@odense.dk</a:t>
            </a:r>
          </a:p>
          <a:p>
            <a:endParaRPr lang="da-DK" dirty="0"/>
          </a:p>
        </p:txBody>
      </p:sp>
    </p:spTree>
    <p:extLst>
      <p:ext uri="{BB962C8B-B14F-4D97-AF65-F5344CB8AC3E}">
        <p14:creationId xmlns:p14="http://schemas.microsoft.com/office/powerpoint/2010/main" val="113024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431323" y="0"/>
            <a:ext cx="7760677" cy="6858000"/>
          </a:xfrm>
          <a:prstGeom prst="rect">
            <a:avLst/>
          </a:prstGeom>
        </p:spPr>
      </p:pic>
      <p:sp>
        <p:nvSpPr>
          <p:cNvPr id="2" name="Tekstfelt 1">
            <a:extLst>
              <a:ext uri="{FF2B5EF4-FFF2-40B4-BE49-F238E27FC236}">
                <a16:creationId xmlns:a16="http://schemas.microsoft.com/office/drawing/2014/main" id="{FB424AB0-FF0F-4097-846F-CF9EB9DF8545}"/>
              </a:ext>
            </a:extLst>
          </p:cNvPr>
          <p:cNvSpPr txBox="1"/>
          <p:nvPr/>
        </p:nvSpPr>
        <p:spPr>
          <a:xfrm>
            <a:off x="1282752" y="2274838"/>
            <a:ext cx="3248526" cy="2308324"/>
          </a:xfrm>
          <a:prstGeom prst="rect">
            <a:avLst/>
          </a:prstGeom>
          <a:noFill/>
        </p:spPr>
        <p:txBody>
          <a:bodyPr wrap="square" rtlCol="0">
            <a:spAutoFit/>
          </a:bodyPr>
          <a:lstStyle/>
          <a:p>
            <a:r>
              <a:rPr lang="da-DK" sz="3600" b="1" dirty="0">
                <a:latin typeface="Oswald" panose="02000506000000020004" pitchFamily="2"/>
              </a:rPr>
              <a:t>EKSTRA SLIDES </a:t>
            </a:r>
          </a:p>
          <a:p>
            <a:endParaRPr lang="da-DK" sz="3600" b="1" dirty="0">
              <a:latin typeface="Oswald" panose="02000506000000020004" pitchFamily="2"/>
            </a:endParaRPr>
          </a:p>
          <a:p>
            <a:r>
              <a:rPr lang="da-DK" sz="3600" b="1" dirty="0">
                <a:latin typeface="Oswald" panose="02000506000000020004" pitchFamily="2"/>
              </a:rPr>
              <a:t>DE SKAL IKKE BRUGES</a:t>
            </a:r>
          </a:p>
        </p:txBody>
      </p:sp>
    </p:spTree>
    <p:extLst>
      <p:ext uri="{BB962C8B-B14F-4D97-AF65-F5344CB8AC3E}">
        <p14:creationId xmlns:p14="http://schemas.microsoft.com/office/powerpoint/2010/main" val="264586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
            <a:ext cx="12217400"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p:nvSpPr>
        <p:spPr>
          <a:xfrm>
            <a:off x="8803640" y="2525222"/>
            <a:ext cx="3413760" cy="3108543"/>
          </a:xfrm>
          <a:prstGeom prst="rect">
            <a:avLst/>
          </a:prstGeom>
          <a:noFill/>
        </p:spPr>
        <p:txBody>
          <a:bodyPr wrap="square" rtlCol="0">
            <a:spAutoFit/>
          </a:bodyPr>
          <a:lstStyle/>
          <a:p>
            <a:r>
              <a:rPr lang="da-DK" sz="2800" dirty="0">
                <a:solidFill>
                  <a:schemeClr val="bg1"/>
                </a:solidFill>
                <a:latin typeface="Oswald" panose="02000506000000020004" pitchFamily="2"/>
              </a:rPr>
              <a:t>TEMATISERING AF PERSPEKTIVER  </a:t>
            </a:r>
          </a:p>
          <a:p>
            <a:endParaRPr lang="da-DK" sz="2800" dirty="0">
              <a:solidFill>
                <a:schemeClr val="bg1"/>
              </a:solidFill>
              <a:latin typeface="Oswald" panose="02000506000000020004" pitchFamily="2"/>
            </a:endParaRPr>
          </a:p>
          <a:p>
            <a:endParaRPr lang="da-DK" sz="2800" dirty="0">
              <a:solidFill>
                <a:schemeClr val="bg1"/>
              </a:solidFill>
              <a:latin typeface="Oswald" panose="02000506000000020004" pitchFamily="2"/>
            </a:endParaRPr>
          </a:p>
          <a:p>
            <a:r>
              <a:rPr lang="da-DK" sz="2800" dirty="0">
                <a:solidFill>
                  <a:schemeClr val="bg1"/>
                </a:solidFill>
                <a:latin typeface="Oswald" panose="02000506000000020004" pitchFamily="2"/>
              </a:rPr>
              <a:t>Perspektiver fra de pårørende, fagpersoner, LEV/ULF. </a:t>
            </a:r>
          </a:p>
        </p:txBody>
      </p:sp>
      <p:pic>
        <p:nvPicPr>
          <p:cNvPr id="5" name="Billede 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594"/>
            <a:ext cx="8595359" cy="6858594"/>
          </a:xfrm>
          <a:prstGeom prst="rect">
            <a:avLst/>
          </a:prstGeom>
        </p:spPr>
      </p:pic>
    </p:spTree>
    <p:extLst>
      <p:ext uri="{BB962C8B-B14F-4D97-AF65-F5344CB8AC3E}">
        <p14:creationId xmlns:p14="http://schemas.microsoft.com/office/powerpoint/2010/main" val="213277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1" y="0"/>
            <a:ext cx="12191999"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 name="Billede 5"/>
          <p:cNvPicPr/>
          <p:nvPr/>
        </p:nvPicPr>
        <p:blipFill>
          <a:blip r:embed="rId3" cstate="print">
            <a:grayscl/>
            <a:extLst>
              <a:ext uri="{BEBA8EAE-BF5A-486C-A8C5-ECC9F3942E4B}">
                <a14:imgProps xmlns:a14="http://schemas.microsoft.com/office/drawing/2010/main">
                  <a14:imgLayer r:embed="rId4">
                    <a14:imgEffect>
                      <a14:colorTemperature colorTemp="5300"/>
                    </a14:imgEffect>
                    <a14:imgEffect>
                      <a14:saturation sat="69000"/>
                    </a14:imgEffect>
                  </a14:imgLayer>
                </a14:imgProps>
              </a:ext>
              <a:ext uri="{28A0092B-C50C-407E-A947-70E740481C1C}">
                <a14:useLocalDpi xmlns:a14="http://schemas.microsoft.com/office/drawing/2010/main" val="0"/>
              </a:ext>
            </a:extLst>
          </a:blip>
          <a:stretch>
            <a:fillRect/>
          </a:stretch>
        </p:blipFill>
        <p:spPr>
          <a:xfrm>
            <a:off x="10114045" y="5875352"/>
            <a:ext cx="1751965" cy="719455"/>
          </a:xfrm>
          <a:prstGeom prst="rect">
            <a:avLst/>
          </a:prstGeom>
        </p:spPr>
      </p:pic>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431"/>
            <a:ext cx="12191999" cy="7631723"/>
          </a:xfrm>
          <a:prstGeom prst="rect">
            <a:avLst/>
          </a:prstGeom>
        </p:spPr>
      </p:pic>
    </p:spTree>
    <p:extLst>
      <p:ext uri="{BB962C8B-B14F-4D97-AF65-F5344CB8AC3E}">
        <p14:creationId xmlns:p14="http://schemas.microsoft.com/office/powerpoint/2010/main" val="2976044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p:nvSpPr>
        <p:spPr>
          <a:xfrm>
            <a:off x="8413600" y="254000"/>
            <a:ext cx="2743200" cy="523220"/>
          </a:xfrm>
          <a:prstGeom prst="rect">
            <a:avLst/>
          </a:prstGeom>
          <a:noFill/>
        </p:spPr>
        <p:txBody>
          <a:bodyPr wrap="square" rtlCol="0">
            <a:spAutoFit/>
          </a:bodyPr>
          <a:lstStyle/>
          <a:p>
            <a:r>
              <a:rPr lang="da-DK" sz="2800" dirty="0">
                <a:solidFill>
                  <a:schemeClr val="bg1"/>
                </a:solidFill>
                <a:latin typeface="Oswald" panose="02000506000000020004" pitchFamily="2"/>
              </a:rPr>
              <a:t>TEMATISERING</a:t>
            </a:r>
          </a:p>
        </p:txBody>
      </p:sp>
      <p:sp>
        <p:nvSpPr>
          <p:cNvPr id="14" name="Tekstfelt 13"/>
          <p:cNvSpPr txBox="1"/>
          <p:nvPr/>
        </p:nvSpPr>
        <p:spPr>
          <a:xfrm>
            <a:off x="8413600" y="910712"/>
            <a:ext cx="2743200" cy="2677656"/>
          </a:xfrm>
          <a:prstGeom prst="rect">
            <a:avLst/>
          </a:prstGeom>
          <a:noFill/>
        </p:spPr>
        <p:txBody>
          <a:bodyPr wrap="square" rtlCol="0">
            <a:spAutoFit/>
          </a:bodyPr>
          <a:lstStyle/>
          <a:p>
            <a:endParaRPr lang="da-DK" sz="2400" dirty="0">
              <a:solidFill>
                <a:schemeClr val="bg1"/>
              </a:solidFill>
              <a:latin typeface="Oswald" panose="02000506000000020004" pitchFamily="2"/>
            </a:endParaRPr>
          </a:p>
          <a:p>
            <a:r>
              <a:rPr lang="da-DK" sz="2400" dirty="0">
                <a:solidFill>
                  <a:schemeClr val="bg1"/>
                </a:solidFill>
                <a:latin typeface="Oswald" panose="02000506000000020004" pitchFamily="2"/>
              </a:rPr>
              <a:t>Idéerne tematiseres  inden for: </a:t>
            </a:r>
          </a:p>
          <a:p>
            <a:r>
              <a:rPr lang="da-DK" sz="2400" dirty="0">
                <a:solidFill>
                  <a:schemeClr val="bg1"/>
                </a:solidFill>
                <a:latin typeface="Oswald" panose="02000506000000020004" pitchFamily="2"/>
              </a:rPr>
              <a:t>Arbejde og Hjemme/fritidsliv</a:t>
            </a:r>
          </a:p>
          <a:p>
            <a:endParaRPr lang="da-DK" sz="2400" dirty="0">
              <a:solidFill>
                <a:schemeClr val="bg1"/>
              </a:solidFill>
              <a:latin typeface="Oswald" panose="02000506000000020004" pitchFamily="2"/>
            </a:endParaRPr>
          </a:p>
          <a:p>
            <a:endParaRPr lang="da-DK" sz="2400" dirty="0">
              <a:solidFill>
                <a:schemeClr val="bg1"/>
              </a:solidFill>
              <a:latin typeface="Oswald" panose="02000506000000020004" pitchFamily="2"/>
            </a:endParaRPr>
          </a:p>
        </p:txBody>
      </p:sp>
      <p:sp>
        <p:nvSpPr>
          <p:cNvPr id="16" name="Rektangel 15"/>
          <p:cNvSpPr/>
          <p:nvPr/>
        </p:nvSpPr>
        <p:spPr>
          <a:xfrm>
            <a:off x="-1" y="2093921"/>
            <a:ext cx="8328933"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929499" y="-61546"/>
            <a:ext cx="4645933" cy="6981092"/>
          </a:xfrm>
          <a:prstGeom prst="rect">
            <a:avLst/>
          </a:prstGeom>
        </p:spPr>
      </p:pic>
      <p:pic>
        <p:nvPicPr>
          <p:cNvPr id="4" name="Billede 3"/>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93960" y="0"/>
            <a:ext cx="4818972" cy="6858000"/>
          </a:xfrm>
          <a:prstGeom prst="rect">
            <a:avLst/>
          </a:prstGeom>
        </p:spPr>
      </p:pic>
      <p:pic>
        <p:nvPicPr>
          <p:cNvPr id="5" name="Billede 4"/>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0744" y="0"/>
            <a:ext cx="4874756" cy="6858000"/>
          </a:xfrm>
          <a:prstGeom prst="rect">
            <a:avLst/>
          </a:prstGeom>
        </p:spPr>
      </p:pic>
    </p:spTree>
    <p:extLst>
      <p:ext uri="{BB962C8B-B14F-4D97-AF65-F5344CB8AC3E}">
        <p14:creationId xmlns:p14="http://schemas.microsoft.com/office/powerpoint/2010/main" val="337499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96163" y="0"/>
            <a:ext cx="4839674" cy="6858000"/>
          </a:xfrm>
          <a:prstGeom prst="rect">
            <a:avLst/>
          </a:prstGeom>
        </p:spPr>
      </p:pic>
      <p:pic>
        <p:nvPicPr>
          <p:cNvPr id="8" name="Billede 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73225" y="0"/>
            <a:ext cx="4840202" cy="6858000"/>
          </a:xfrm>
          <a:prstGeom prst="rect">
            <a:avLst/>
          </a:prstGeom>
        </p:spPr>
      </p:pic>
      <p:pic>
        <p:nvPicPr>
          <p:cNvPr id="10" name="Billede 9"/>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13241" y="0"/>
            <a:ext cx="4765518" cy="6858000"/>
          </a:xfrm>
          <a:prstGeom prst="rect">
            <a:avLst/>
          </a:prstGeom>
        </p:spPr>
      </p:pic>
    </p:spTree>
    <p:extLst>
      <p:ext uri="{BB962C8B-B14F-4D97-AF65-F5344CB8AC3E}">
        <p14:creationId xmlns:p14="http://schemas.microsoft.com/office/powerpoint/2010/main" val="92508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a:t>
            </a:r>
          </a:p>
        </p:txBody>
      </p:sp>
      <p:sp>
        <p:nvSpPr>
          <p:cNvPr id="3" name="Undertitel 2"/>
          <p:cNvSpPr>
            <a:spLocks noGrp="1"/>
          </p:cNvSpPr>
          <p:nvPr>
            <p:ph type="subTitle" idx="1"/>
          </p:nvPr>
        </p:nvSpPr>
        <p:spPr/>
        <p:txBody>
          <a:bodyPr/>
          <a:lstStyle/>
          <a:p>
            <a:endParaRPr lang="da-DK"/>
          </a:p>
        </p:txBody>
      </p:sp>
      <p:sp>
        <p:nvSpPr>
          <p:cNvPr id="4" name="Rektangel 3"/>
          <p:cNvSpPr/>
          <p:nvPr/>
        </p:nvSpPr>
        <p:spPr>
          <a:xfrm>
            <a:off x="-83162" y="0"/>
            <a:ext cx="5681856"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da-DK" sz="4400" dirty="0">
                <a:latin typeface="Oswald" panose="02000506000000020004" pitchFamily="2"/>
              </a:rPr>
            </a:br>
            <a:endParaRPr lang="da-DK" sz="4400" dirty="0">
              <a:latin typeface="Oswald" panose="02000506000000020004" pitchFamily="2"/>
            </a:endParaRPr>
          </a:p>
        </p:txBody>
      </p:sp>
      <p:pic>
        <p:nvPicPr>
          <p:cNvPr id="7" name="Billede 6">
            <a:extLst>
              <a:ext uri="{FF2B5EF4-FFF2-40B4-BE49-F238E27FC236}">
                <a16:creationId xmlns:a16="http://schemas.microsoft.com/office/drawing/2014/main" id="{8C9AD7FC-20DF-4941-94C1-F82B6D823B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50000"/>
                    </a14:imgEffect>
                  </a14:imgLayer>
                </a14:imgProps>
              </a:ext>
              <a:ext uri="{28A0092B-C50C-407E-A947-70E740481C1C}">
                <a14:useLocalDpi xmlns:a14="http://schemas.microsoft.com/office/drawing/2010/main" val="0"/>
              </a:ext>
            </a:extLst>
          </a:blip>
          <a:stretch>
            <a:fillRect/>
          </a:stretch>
        </p:blipFill>
        <p:spPr>
          <a:xfrm>
            <a:off x="5598694" y="0"/>
            <a:ext cx="6982188" cy="6858000"/>
          </a:xfrm>
          <a:prstGeom prst="rect">
            <a:avLst/>
          </a:prstGeom>
        </p:spPr>
      </p:pic>
      <p:sp>
        <p:nvSpPr>
          <p:cNvPr id="8" name="Tekstfelt 7">
            <a:extLst>
              <a:ext uri="{FF2B5EF4-FFF2-40B4-BE49-F238E27FC236}">
                <a16:creationId xmlns:a16="http://schemas.microsoft.com/office/drawing/2014/main" id="{EEA6D425-1FC5-4332-9458-306D453153E5}"/>
              </a:ext>
            </a:extLst>
          </p:cNvPr>
          <p:cNvSpPr txBox="1"/>
          <p:nvPr/>
        </p:nvSpPr>
        <p:spPr>
          <a:xfrm>
            <a:off x="473241" y="4632326"/>
            <a:ext cx="5317958" cy="1569660"/>
          </a:xfrm>
          <a:prstGeom prst="rect">
            <a:avLst/>
          </a:prstGeom>
          <a:noFill/>
        </p:spPr>
        <p:txBody>
          <a:bodyPr wrap="square" rtlCol="0">
            <a:spAutoFit/>
          </a:bodyPr>
          <a:lstStyle/>
          <a:p>
            <a:r>
              <a:rPr lang="da-DK" sz="4400" dirty="0">
                <a:solidFill>
                  <a:schemeClr val="bg1"/>
                </a:solidFill>
                <a:latin typeface="Oswald" panose="02000506000000020004" pitchFamily="2"/>
              </a:rPr>
              <a:t>HVORFOR GØR VI DET?</a:t>
            </a:r>
            <a:endParaRPr lang="da-DK" sz="1100" dirty="0">
              <a:solidFill>
                <a:schemeClr val="bg1"/>
              </a:solidFill>
              <a:latin typeface="Oswald" panose="02000506000000020004" pitchFamily="2"/>
            </a:endParaRPr>
          </a:p>
          <a:p>
            <a:pPr algn="r"/>
            <a:endParaRPr lang="da-DK" sz="800" dirty="0">
              <a:solidFill>
                <a:schemeClr val="bg1"/>
              </a:solidFill>
              <a:latin typeface="Oswald" panose="02000506000000020004" pitchFamily="2"/>
            </a:endParaRPr>
          </a:p>
          <a:p>
            <a:r>
              <a:rPr lang="da-DK" sz="4400" dirty="0">
                <a:solidFill>
                  <a:schemeClr val="bg1"/>
                </a:solidFill>
                <a:latin typeface="Oswald" panose="02000506000000020004" pitchFamily="2"/>
              </a:rPr>
              <a:t>HVAD ER DET NYE?</a:t>
            </a:r>
          </a:p>
        </p:txBody>
      </p:sp>
    </p:spTree>
    <p:extLst>
      <p:ext uri="{BB962C8B-B14F-4D97-AF65-F5344CB8AC3E}">
        <p14:creationId xmlns:p14="http://schemas.microsoft.com/office/powerpoint/2010/main" val="411284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83345" y="2948593"/>
            <a:ext cx="9144000" cy="2387600"/>
          </a:xfrm>
        </p:spPr>
        <p:txBody>
          <a:bodyPr>
            <a:normAutofit fontScale="90000"/>
          </a:bodyPr>
          <a:lstStyle/>
          <a:p>
            <a:r>
              <a:rPr lang="da-DK" sz="8900" dirty="0">
                <a:latin typeface="Oswald" panose="02000506000000020004" pitchFamily="2"/>
              </a:rPr>
              <a:t>”</a:t>
            </a:r>
            <a:r>
              <a:rPr lang="da-DK" dirty="0">
                <a:latin typeface="Oswald" panose="02000506000000020004" pitchFamily="2"/>
              </a:rPr>
              <a:t>Hvis vi spørger borgerne ønsker de måske noget, som vi ikke kan opfylde”. </a:t>
            </a:r>
            <a:br>
              <a:rPr lang="da-DK" dirty="0"/>
            </a:br>
            <a:endParaRPr lang="da-DK" dirty="0"/>
          </a:p>
        </p:txBody>
      </p:sp>
      <p:sp>
        <p:nvSpPr>
          <p:cNvPr id="4" name="Rektangel 3"/>
          <p:cNvSpPr/>
          <p:nvPr/>
        </p:nvSpPr>
        <p:spPr>
          <a:xfrm>
            <a:off x="-83161" y="0"/>
            <a:ext cx="244799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da-DK" sz="4400" dirty="0">
                <a:latin typeface="Oswald" panose="02000506000000020004" pitchFamily="2"/>
              </a:rPr>
            </a:br>
            <a:endParaRPr lang="da-DK" sz="4400" dirty="0">
              <a:latin typeface="Oswald" panose="02000506000000020004" pitchFamily="2"/>
            </a:endParaRPr>
          </a:p>
        </p:txBody>
      </p:sp>
    </p:spTree>
    <p:extLst>
      <p:ext uri="{BB962C8B-B14F-4D97-AF65-F5344CB8AC3E}">
        <p14:creationId xmlns:p14="http://schemas.microsoft.com/office/powerpoint/2010/main" val="116791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64829" y="2948593"/>
            <a:ext cx="9362516" cy="2387600"/>
          </a:xfrm>
        </p:spPr>
        <p:txBody>
          <a:bodyPr>
            <a:normAutofit fontScale="90000"/>
          </a:bodyPr>
          <a:lstStyle/>
          <a:p>
            <a:r>
              <a:rPr lang="da-DK" dirty="0">
                <a:latin typeface="Oswald" panose="02000506000000020004" pitchFamily="2"/>
              </a:rPr>
              <a:t>”Borgerne kan have svært ved at udtrykke sig og svært ved at være realistiske” </a:t>
            </a:r>
            <a:br>
              <a:rPr lang="da-DK" dirty="0">
                <a:latin typeface="Oswald" panose="02000506000000020004" pitchFamily="2"/>
              </a:rPr>
            </a:br>
            <a:endParaRPr lang="da-DK" dirty="0">
              <a:latin typeface="Oswald" panose="02000506000000020004" pitchFamily="2"/>
            </a:endParaRPr>
          </a:p>
        </p:txBody>
      </p:sp>
      <p:sp>
        <p:nvSpPr>
          <p:cNvPr id="4" name="Rektangel 3"/>
          <p:cNvSpPr/>
          <p:nvPr/>
        </p:nvSpPr>
        <p:spPr>
          <a:xfrm>
            <a:off x="-83161" y="0"/>
            <a:ext cx="244799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da-DK" sz="4400" dirty="0">
                <a:latin typeface="Oswald" panose="02000506000000020004" pitchFamily="2"/>
              </a:rPr>
            </a:br>
            <a:endParaRPr lang="da-DK" sz="4400" dirty="0">
              <a:latin typeface="Oswald" panose="02000506000000020004" pitchFamily="2"/>
            </a:endParaRPr>
          </a:p>
        </p:txBody>
      </p:sp>
    </p:spTree>
    <p:extLst>
      <p:ext uri="{BB962C8B-B14F-4D97-AF65-F5344CB8AC3E}">
        <p14:creationId xmlns:p14="http://schemas.microsoft.com/office/powerpoint/2010/main" val="213530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1026" name="9D1A0700-FCE6-49FD-BD2A-655D31CBF013" descr="9D1A0700-FCE6-49FD-BD2A-655D31CBF01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47537" y="-144900"/>
            <a:ext cx="12344400" cy="79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0" y="-144899"/>
            <a:ext cx="4692316" cy="79807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p:nvSpPr>
        <p:spPr>
          <a:xfrm>
            <a:off x="208547" y="4081393"/>
            <a:ext cx="6079958" cy="2533642"/>
          </a:xfrm>
          <a:prstGeom prst="rect">
            <a:avLst/>
          </a:prstGeom>
          <a:noFill/>
        </p:spPr>
        <p:txBody>
          <a:bodyPr wrap="square" rtlCol="0">
            <a:spAutoFit/>
          </a:bodyPr>
          <a:lstStyle/>
          <a:p>
            <a:pPr algn="r"/>
            <a:r>
              <a:rPr lang="da-DK" sz="4400" dirty="0">
                <a:solidFill>
                  <a:schemeClr val="bg1"/>
                </a:solidFill>
                <a:latin typeface="Oswald" panose="02000506000000020004" pitchFamily="2"/>
              </a:rPr>
              <a:t> </a:t>
            </a:r>
          </a:p>
          <a:p>
            <a:pPr>
              <a:lnSpc>
                <a:spcPct val="114000"/>
              </a:lnSpc>
            </a:pPr>
            <a:r>
              <a:rPr lang="da-DK" sz="4800" dirty="0">
                <a:solidFill>
                  <a:schemeClr val="bg1"/>
                </a:solidFill>
                <a:latin typeface="Oswald" panose="02000506000000020004" pitchFamily="2"/>
              </a:rPr>
              <a:t>”SAMMEN PÅ VEJ”</a:t>
            </a:r>
          </a:p>
          <a:p>
            <a:pPr>
              <a:lnSpc>
                <a:spcPct val="114000"/>
              </a:lnSpc>
            </a:pPr>
            <a:r>
              <a:rPr lang="da-DK" sz="2800" dirty="0">
                <a:solidFill>
                  <a:schemeClr val="bg1"/>
                </a:solidFill>
                <a:latin typeface="Oswald" panose="02000506000000020004" pitchFamily="2"/>
              </a:rPr>
              <a:t>November 2016 – februar 2017</a:t>
            </a:r>
          </a:p>
          <a:p>
            <a:pPr algn="r"/>
            <a:endParaRPr lang="da-DK" sz="2800" dirty="0">
              <a:solidFill>
                <a:schemeClr val="bg1"/>
              </a:solidFill>
              <a:latin typeface="Oswald" panose="02000506000000020004" pitchFamily="2"/>
            </a:endParaRPr>
          </a:p>
        </p:txBody>
      </p:sp>
    </p:spTree>
    <p:extLst>
      <p:ext uri="{BB962C8B-B14F-4D97-AF65-F5344CB8AC3E}">
        <p14:creationId xmlns:p14="http://schemas.microsoft.com/office/powerpoint/2010/main" val="3377563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
            <a:ext cx="12191999"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80FFA022-FE41-4A93-961B-3F15F95DE81B" descr="80FFA022-FE41-4A93-961B-3F15F95DE81B"/>
          <p:cNvPicPr>
            <a:picLocks noChangeAspect="1" noChangeArrowheads="1"/>
          </p:cNvPicPr>
          <p:nvPr/>
        </p:nvPicPr>
        <p:blipFill rotWithShape="1">
          <a:blip r:embed="rId3">
            <a:extLst>
              <a:ext uri="{28A0092B-C50C-407E-A947-70E740481C1C}">
                <a14:useLocalDpi xmlns:a14="http://schemas.microsoft.com/office/drawing/2010/main" val="0"/>
              </a:ext>
            </a:extLst>
          </a:blip>
          <a:srcRect l="21419" t="62884" r="68031" b="29071"/>
          <a:stretch/>
        </p:blipFill>
        <p:spPr bwMode="auto">
          <a:xfrm rot="10800000">
            <a:off x="3327072" y="-2472547"/>
            <a:ext cx="1924055" cy="110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felt 12"/>
          <p:cNvSpPr txBox="1"/>
          <p:nvPr/>
        </p:nvSpPr>
        <p:spPr>
          <a:xfrm>
            <a:off x="101440" y="6065591"/>
            <a:ext cx="2743200" cy="523220"/>
          </a:xfrm>
          <a:prstGeom prst="rect">
            <a:avLst/>
          </a:prstGeom>
          <a:noFill/>
        </p:spPr>
        <p:txBody>
          <a:bodyPr wrap="square" rtlCol="0">
            <a:spAutoFit/>
          </a:bodyPr>
          <a:lstStyle/>
          <a:p>
            <a:r>
              <a:rPr lang="da-DK" sz="2800" dirty="0">
                <a:solidFill>
                  <a:schemeClr val="bg1"/>
                </a:solidFill>
                <a:latin typeface="Oswald" panose="02000506000000020004" pitchFamily="2"/>
              </a:rPr>
              <a:t>Underoverskrift</a:t>
            </a: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643"/>
            <a:ext cx="12192000" cy="8819147"/>
          </a:xfrm>
          <a:prstGeom prst="rect">
            <a:avLst/>
          </a:prstGeom>
        </p:spPr>
      </p:pic>
      <p:sp>
        <p:nvSpPr>
          <p:cNvPr id="6" name="Tekstfelt 5">
            <a:extLst>
              <a:ext uri="{FF2B5EF4-FFF2-40B4-BE49-F238E27FC236}">
                <a16:creationId xmlns:a16="http://schemas.microsoft.com/office/drawing/2014/main" id="{9F703C16-54D7-4023-93D8-46AB8D9C4B67}"/>
              </a:ext>
            </a:extLst>
          </p:cNvPr>
          <p:cNvSpPr txBox="1"/>
          <p:nvPr/>
        </p:nvSpPr>
        <p:spPr>
          <a:xfrm>
            <a:off x="312820" y="192504"/>
            <a:ext cx="4168285" cy="1754326"/>
          </a:xfrm>
          <a:prstGeom prst="rect">
            <a:avLst/>
          </a:prstGeom>
          <a:noFill/>
        </p:spPr>
        <p:txBody>
          <a:bodyPr wrap="square" rtlCol="0">
            <a:spAutoFit/>
          </a:bodyPr>
          <a:lstStyle/>
          <a:p>
            <a:r>
              <a:rPr lang="da-DK" sz="3600" dirty="0">
                <a:solidFill>
                  <a:schemeClr val="bg1"/>
                </a:solidFill>
                <a:latin typeface="Oswald" panose="02000506000000020004" pitchFamily="2"/>
              </a:rPr>
              <a:t>”VI VIL IKKE PAKKES IND I VAT  SELVOM VI ER HANDICAPPEDE”</a:t>
            </a:r>
          </a:p>
        </p:txBody>
      </p:sp>
    </p:spTree>
    <p:extLst>
      <p:ext uri="{BB962C8B-B14F-4D97-AF65-F5344CB8AC3E}">
        <p14:creationId xmlns:p14="http://schemas.microsoft.com/office/powerpoint/2010/main" val="1284037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flipH="1">
            <a:off x="-1" y="5867401"/>
            <a:ext cx="12191999" cy="10068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p:nvSpPr>
        <p:spPr>
          <a:xfrm>
            <a:off x="277244" y="4420682"/>
            <a:ext cx="3826124" cy="2123658"/>
          </a:xfrm>
          <a:prstGeom prst="rect">
            <a:avLst/>
          </a:prstGeom>
          <a:noFill/>
        </p:spPr>
        <p:txBody>
          <a:bodyPr wrap="square" rtlCol="0">
            <a:spAutoFit/>
          </a:bodyPr>
          <a:lstStyle/>
          <a:p>
            <a:r>
              <a:rPr lang="da-DK" sz="4400" dirty="0">
                <a:solidFill>
                  <a:schemeClr val="bg1"/>
                </a:solidFill>
                <a:latin typeface="Oswald" panose="02000506000000020004" pitchFamily="2"/>
              </a:rPr>
              <a:t>Vi har indsamlet  </a:t>
            </a:r>
          </a:p>
          <a:p>
            <a:r>
              <a:rPr lang="da-DK" sz="4400" dirty="0">
                <a:solidFill>
                  <a:schemeClr val="bg1"/>
                </a:solidFill>
                <a:latin typeface="Oswald" panose="02000506000000020004" pitchFamily="2"/>
              </a:rPr>
              <a:t>163 idéer fra borgerne</a:t>
            </a:r>
          </a:p>
        </p:txBody>
      </p:sp>
      <p:sp>
        <p:nvSpPr>
          <p:cNvPr id="7" name="Tekstfelt 6"/>
          <p:cNvSpPr txBox="1"/>
          <p:nvPr/>
        </p:nvSpPr>
        <p:spPr>
          <a:xfrm>
            <a:off x="-191387" y="792785"/>
            <a:ext cx="4763386" cy="584775"/>
          </a:xfrm>
          <a:prstGeom prst="rect">
            <a:avLst/>
          </a:prstGeom>
          <a:noFill/>
        </p:spPr>
        <p:txBody>
          <a:bodyPr wrap="square" rtlCol="0">
            <a:spAutoFit/>
          </a:bodyPr>
          <a:lstStyle/>
          <a:p>
            <a:pPr algn="r"/>
            <a:endParaRPr lang="da-DK" sz="2400" dirty="0">
              <a:solidFill>
                <a:schemeClr val="bg1"/>
              </a:solidFill>
              <a:latin typeface="Oswald" panose="02000506000000020004" pitchFamily="2"/>
            </a:endParaRPr>
          </a:p>
          <a:p>
            <a:pPr algn="r"/>
            <a:endParaRPr lang="da-DK" sz="800" dirty="0">
              <a:solidFill>
                <a:schemeClr val="bg1"/>
              </a:solidFill>
              <a:latin typeface="Oswald" panose="02000506000000020004" pitchFamily="2"/>
            </a:endParaRPr>
          </a:p>
        </p:txBody>
      </p:sp>
      <p:pic>
        <p:nvPicPr>
          <p:cNvPr id="4" name="Billede 3">
            <a:extLst>
              <a:ext uri="{FF2B5EF4-FFF2-40B4-BE49-F238E27FC236}">
                <a16:creationId xmlns:a16="http://schemas.microsoft.com/office/drawing/2014/main" id="{1BB4097B-7ED4-4274-B951-44C0D27D4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094" y="-16227"/>
            <a:ext cx="8726903" cy="6858000"/>
          </a:xfrm>
          <a:prstGeom prst="rect">
            <a:avLst/>
          </a:prstGeom>
        </p:spPr>
      </p:pic>
      <p:sp>
        <p:nvSpPr>
          <p:cNvPr id="2" name="Rektangel 1"/>
          <p:cNvSpPr/>
          <p:nvPr/>
        </p:nvSpPr>
        <p:spPr>
          <a:xfrm>
            <a:off x="0" y="1"/>
            <a:ext cx="457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05AF6144-378A-4218-993D-CD6D0DF3F417}"/>
              </a:ext>
            </a:extLst>
          </p:cNvPr>
          <p:cNvSpPr txBox="1"/>
          <p:nvPr/>
        </p:nvSpPr>
        <p:spPr>
          <a:xfrm>
            <a:off x="277244" y="4022801"/>
            <a:ext cx="4175475" cy="2123658"/>
          </a:xfrm>
          <a:prstGeom prst="rect">
            <a:avLst/>
          </a:prstGeom>
          <a:noFill/>
        </p:spPr>
        <p:txBody>
          <a:bodyPr wrap="square" rtlCol="0">
            <a:spAutoFit/>
          </a:bodyPr>
          <a:lstStyle/>
          <a:p>
            <a:r>
              <a:rPr lang="da-DK" sz="4400" dirty="0">
                <a:solidFill>
                  <a:schemeClr val="bg1"/>
                </a:solidFill>
                <a:latin typeface="Oswald" panose="02000506000000020004" pitchFamily="2"/>
              </a:rPr>
              <a:t>”DET NYE ODENSE VÆRKSTED I BYMIDTEN”</a:t>
            </a:r>
          </a:p>
        </p:txBody>
      </p:sp>
    </p:spTree>
    <p:extLst>
      <p:ext uri="{BB962C8B-B14F-4D97-AF65-F5344CB8AC3E}">
        <p14:creationId xmlns:p14="http://schemas.microsoft.com/office/powerpoint/2010/main" val="4144661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61284"/>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p:cNvPicPr>
            <a:picLocks noChangeAspect="1"/>
          </p:cNvPicPr>
          <p:nvPr/>
        </p:nvPicPr>
        <p:blipFill rotWithShape="1">
          <a:blip r:embed="rId3">
            <a:lum bright="-20000" contrast="20000"/>
          </a:blip>
          <a:srcRect t="14200"/>
          <a:stretch/>
        </p:blipFill>
        <p:spPr>
          <a:xfrm>
            <a:off x="3718470" y="245866"/>
            <a:ext cx="4006703" cy="3075419"/>
          </a:xfrm>
          <a:prstGeom prst="rect">
            <a:avLst/>
          </a:prstGeom>
        </p:spPr>
      </p:pic>
      <p:pic>
        <p:nvPicPr>
          <p:cNvPr id="10" name="Billede 9"/>
          <p:cNvPicPr>
            <a:picLocks noChangeAspect="1"/>
          </p:cNvPicPr>
          <p:nvPr/>
        </p:nvPicPr>
        <p:blipFill rotWithShape="1">
          <a:blip r:embed="rId4">
            <a:lum bright="-20000" contrast="20000"/>
          </a:blip>
          <a:srcRect t="12869"/>
          <a:stretch/>
        </p:blipFill>
        <p:spPr>
          <a:xfrm>
            <a:off x="3735597" y="3628434"/>
            <a:ext cx="4038583" cy="2984643"/>
          </a:xfrm>
          <a:prstGeom prst="rect">
            <a:avLst/>
          </a:prstGeom>
        </p:spPr>
      </p:pic>
      <p:pic>
        <p:nvPicPr>
          <p:cNvPr id="3" name="Billede 2"/>
          <p:cNvPicPr>
            <a:picLocks noChangeAspect="1"/>
          </p:cNvPicPr>
          <p:nvPr/>
        </p:nvPicPr>
        <p:blipFill>
          <a:blip r:embed="rId5">
            <a:lum contrast="-20000"/>
          </a:blip>
          <a:stretch>
            <a:fillRect/>
          </a:stretch>
        </p:blipFill>
        <p:spPr>
          <a:xfrm>
            <a:off x="7943599" y="251452"/>
            <a:ext cx="4029975" cy="6232528"/>
          </a:xfrm>
          <a:prstGeom prst="rect">
            <a:avLst/>
          </a:prstGeom>
        </p:spPr>
      </p:pic>
      <p:pic>
        <p:nvPicPr>
          <p:cNvPr id="15" name="BE006D97-0BD7-467C-AD55-6B5D3E237A19" descr="BE006D97-0BD7-467C-AD55-6B5D3E237A19"/>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65836" t="35139" r="1630" b="26715"/>
          <a:stretch/>
        </p:blipFill>
        <p:spPr bwMode="auto">
          <a:xfrm rot="10800000">
            <a:off x="235361" y="2383481"/>
            <a:ext cx="3358550" cy="410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3"/>
          <p:cNvSpPr txBox="1"/>
          <p:nvPr/>
        </p:nvSpPr>
        <p:spPr>
          <a:xfrm>
            <a:off x="137705" y="886260"/>
            <a:ext cx="3953243" cy="1384995"/>
          </a:xfrm>
          <a:prstGeom prst="rect">
            <a:avLst/>
          </a:prstGeom>
          <a:noFill/>
        </p:spPr>
        <p:txBody>
          <a:bodyPr wrap="square" rtlCol="0">
            <a:spAutoFit/>
          </a:bodyPr>
          <a:lstStyle/>
          <a:p>
            <a:r>
              <a:rPr lang="da-DK" sz="2800" dirty="0">
                <a:solidFill>
                  <a:schemeClr val="bg1"/>
                </a:solidFill>
                <a:latin typeface="Oswald" panose="02000506000000020004" pitchFamily="2"/>
              </a:rPr>
              <a:t>Grønne og røde smileyer – som springbræt til idéudviklingen. </a:t>
            </a:r>
          </a:p>
        </p:txBody>
      </p:sp>
      <p:sp>
        <p:nvSpPr>
          <p:cNvPr id="5" name="Tekstfelt 4"/>
          <p:cNvSpPr txBox="1"/>
          <p:nvPr/>
        </p:nvSpPr>
        <p:spPr>
          <a:xfrm>
            <a:off x="137705" y="380306"/>
            <a:ext cx="3229866" cy="523220"/>
          </a:xfrm>
          <a:prstGeom prst="rect">
            <a:avLst/>
          </a:prstGeom>
          <a:noFill/>
        </p:spPr>
        <p:txBody>
          <a:bodyPr wrap="square" rtlCol="0">
            <a:spAutoFit/>
          </a:bodyPr>
          <a:lstStyle/>
          <a:p>
            <a:r>
              <a:rPr lang="da-DK" sz="2800" dirty="0">
                <a:solidFill>
                  <a:schemeClr val="bg1"/>
                </a:solidFill>
                <a:latin typeface="Oswald" panose="02000506000000020004" pitchFamily="2"/>
              </a:rPr>
              <a:t>EN VISUEL TILGANG: </a:t>
            </a:r>
          </a:p>
        </p:txBody>
      </p:sp>
    </p:spTree>
    <p:extLst>
      <p:ext uri="{BB962C8B-B14F-4D97-AF65-F5344CB8AC3E}">
        <p14:creationId xmlns:p14="http://schemas.microsoft.com/office/powerpoint/2010/main" val="2203629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129" name="CEF57F8A-5070-44B4-8F06-683683D697E9" descr="CEF57F8A-5070-44B4-8F06-683683D697E9"/>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488"/>
          <a:stretch/>
        </p:blipFill>
        <p:spPr bwMode="auto">
          <a:xfrm>
            <a:off x="0" y="1"/>
            <a:ext cx="8178799" cy="242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felt 12"/>
          <p:cNvSpPr txBox="1"/>
          <p:nvPr/>
        </p:nvSpPr>
        <p:spPr>
          <a:xfrm>
            <a:off x="8216682" y="2850933"/>
            <a:ext cx="3803631" cy="584775"/>
          </a:xfrm>
          <a:prstGeom prst="rect">
            <a:avLst/>
          </a:prstGeom>
          <a:noFill/>
        </p:spPr>
        <p:txBody>
          <a:bodyPr wrap="square" rtlCol="0">
            <a:spAutoFit/>
          </a:bodyPr>
          <a:lstStyle/>
          <a:p>
            <a:r>
              <a:rPr lang="da-DK" sz="3200" dirty="0">
                <a:solidFill>
                  <a:schemeClr val="bg1"/>
                </a:solidFill>
                <a:latin typeface="Oswald" panose="02000506000000020004" pitchFamily="2"/>
              </a:rPr>
              <a:t>BORGERIDÉER</a:t>
            </a:r>
          </a:p>
        </p:txBody>
      </p:sp>
      <p:sp>
        <p:nvSpPr>
          <p:cNvPr id="14" name="Tekstfelt 13"/>
          <p:cNvSpPr txBox="1"/>
          <p:nvPr/>
        </p:nvSpPr>
        <p:spPr>
          <a:xfrm>
            <a:off x="8283583" y="4457562"/>
            <a:ext cx="3736730" cy="2677656"/>
          </a:xfrm>
          <a:prstGeom prst="rect">
            <a:avLst/>
          </a:prstGeom>
          <a:noFill/>
        </p:spPr>
        <p:txBody>
          <a:bodyPr wrap="square" rtlCol="0">
            <a:spAutoFit/>
          </a:bodyPr>
          <a:lstStyle/>
          <a:p>
            <a:endParaRPr lang="da-DK" sz="2400" dirty="0">
              <a:solidFill>
                <a:schemeClr val="bg1"/>
              </a:solidFill>
              <a:latin typeface="Oswald" panose="02000506000000020004" pitchFamily="2"/>
            </a:endParaRPr>
          </a:p>
          <a:p>
            <a:r>
              <a:rPr lang="da-DK" sz="3200" dirty="0">
                <a:solidFill>
                  <a:schemeClr val="bg1"/>
                </a:solidFill>
                <a:latin typeface="Oswald" panose="02000506000000020004" pitchFamily="2"/>
              </a:rPr>
              <a:t>Idéerne er tematiseret  inden for: Arbejde og Hjemme/fritidsliv</a:t>
            </a:r>
          </a:p>
          <a:p>
            <a:endParaRPr lang="da-DK" sz="2400" dirty="0">
              <a:solidFill>
                <a:schemeClr val="bg1"/>
              </a:solidFill>
              <a:latin typeface="Oswald" panose="02000506000000020004" pitchFamily="2"/>
            </a:endParaRPr>
          </a:p>
          <a:p>
            <a:endParaRPr lang="da-DK" sz="2400" dirty="0">
              <a:solidFill>
                <a:schemeClr val="bg1"/>
              </a:solidFill>
              <a:latin typeface="Oswald" panose="02000506000000020004" pitchFamily="2"/>
            </a:endParaRPr>
          </a:p>
        </p:txBody>
      </p:sp>
      <p:pic>
        <p:nvPicPr>
          <p:cNvPr id="5130" name="BA781B05-7731-4CDB-9078-82CBB31CCB47" descr="BA781B05-7731-4CDB-9078-82CBB31CCB47"/>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105000"/>
                    </a14:imgEffect>
                    <a14:imgEffect>
                      <a14:brightnessContrast contrast="20000"/>
                    </a14:imgEffect>
                  </a14:imgLayer>
                </a14:imgProps>
              </a:ext>
              <a:ext uri="{28A0092B-C50C-407E-A947-70E740481C1C}">
                <a14:useLocalDpi xmlns:a14="http://schemas.microsoft.com/office/drawing/2010/main" val="0"/>
              </a:ext>
            </a:extLst>
          </a:blip>
          <a:srcRect t="6526" b="16050"/>
          <a:stretch/>
        </p:blipFill>
        <p:spPr bwMode="auto">
          <a:xfrm rot="10800000">
            <a:off x="0" y="2107701"/>
            <a:ext cx="8178800" cy="476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ktangel 15"/>
          <p:cNvSpPr/>
          <p:nvPr/>
        </p:nvSpPr>
        <p:spPr>
          <a:xfrm>
            <a:off x="-1" y="2093921"/>
            <a:ext cx="8328933"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65457388"/>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2465</TotalTime>
  <Words>786</Words>
  <Application>Microsoft Office PowerPoint</Application>
  <PresentationFormat>Widescreen</PresentationFormat>
  <Paragraphs>132</Paragraphs>
  <Slides>18</Slides>
  <Notes>18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18</vt:i4>
      </vt:variant>
    </vt:vector>
  </HeadingPairs>
  <TitlesOfParts>
    <vt:vector size="23" baseType="lpstr">
      <vt:lpstr>Arial</vt:lpstr>
      <vt:lpstr>Calibri</vt:lpstr>
      <vt:lpstr>Calibri Light</vt:lpstr>
      <vt:lpstr>Oswald</vt:lpstr>
      <vt:lpstr>Office-tema</vt:lpstr>
      <vt:lpstr>PowerPoint-præsentation</vt:lpstr>
      <vt:lpstr>?</vt:lpstr>
      <vt:lpstr>”Hvis vi spørger borgerne ønsker de måske noget, som vi ikke kan opfylde”.  </vt:lpstr>
      <vt:lpstr>”Borgerne kan have svært ved at udtrykke sig og svært ved at være realistiske”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Birgitte Malling Eriksen</dc:creator>
  <cp:lastModifiedBy>Ib Poulsen</cp:lastModifiedBy>
  <cp:revision>229</cp:revision>
  <cp:lastPrinted>2017-02-20T14:17:38Z</cp:lastPrinted>
  <dcterms:created xsi:type="dcterms:W3CDTF">2017-02-09T09:49:07Z</dcterms:created>
  <dcterms:modified xsi:type="dcterms:W3CDTF">2017-11-06T12:46:35Z</dcterms:modified>
</cp:coreProperties>
</file>